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88" r:id="rId16"/>
    <p:sldId id="271" r:id="rId17"/>
    <p:sldId id="272" r:id="rId18"/>
    <p:sldId id="273" r:id="rId19"/>
    <p:sldId id="274" r:id="rId20"/>
    <p:sldId id="275" r:id="rId21"/>
    <p:sldId id="276" r:id="rId22"/>
    <p:sldId id="277" r:id="rId23"/>
    <p:sldId id="278" r:id="rId24"/>
    <p:sldId id="279" r:id="rId25"/>
    <p:sldId id="289" r:id="rId26"/>
    <p:sldId id="290" r:id="rId27"/>
    <p:sldId id="281" r:id="rId28"/>
    <p:sldId id="282" r:id="rId29"/>
    <p:sldId id="283" r:id="rId30"/>
    <p:sldId id="284" r:id="rId31"/>
    <p:sldId id="285" r:id="rId32"/>
    <p:sldId id="28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0"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B757D-0648-42F5-8C69-992B489432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807A73-9976-4565-BC22-A3398A397E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5FBA69-D624-4F88-8629-6CEF1138022C}"/>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5" name="Footer Placeholder 4">
            <a:extLst>
              <a:ext uri="{FF2B5EF4-FFF2-40B4-BE49-F238E27FC236}">
                <a16:creationId xmlns:a16="http://schemas.microsoft.com/office/drawing/2014/main" id="{974440F1-A8BC-4276-B976-0D4EB3B2A7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699FA1-9C1E-4FAC-A0BC-498A2E070D8B}"/>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945356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AF036-D7B5-4D53-B7D5-69B817B3AC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A5E9BE3-BF67-44B3-88EE-682DBD615E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1560BA-3287-4560-B79C-43DD8217ECF3}"/>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5" name="Footer Placeholder 4">
            <a:extLst>
              <a:ext uri="{FF2B5EF4-FFF2-40B4-BE49-F238E27FC236}">
                <a16:creationId xmlns:a16="http://schemas.microsoft.com/office/drawing/2014/main" id="{FED50B01-D5B1-4450-B391-DE77688177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B0D958-375C-4E31-B0DC-C5EBD06F9F84}"/>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2013058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0D11D3-D8BF-4440-8FAD-C3D71E7E34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F4180C-7664-490E-B98A-30D50C8438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1DF01-A02C-40CF-9AD9-70255676CE41}"/>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5" name="Footer Placeholder 4">
            <a:extLst>
              <a:ext uri="{FF2B5EF4-FFF2-40B4-BE49-F238E27FC236}">
                <a16:creationId xmlns:a16="http://schemas.microsoft.com/office/drawing/2014/main" id="{B8014981-14EB-4053-A43B-ECE4BA016D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E22D8A-B613-4989-80C4-F8E6EF4560E1}"/>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1306266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C2551-63A1-464E-B488-168CC7F722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B66E8B-062E-4A3D-83BF-093CE45DA0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23027F-0CB9-4809-8E3C-650916937979}"/>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5" name="Footer Placeholder 4">
            <a:extLst>
              <a:ext uri="{FF2B5EF4-FFF2-40B4-BE49-F238E27FC236}">
                <a16:creationId xmlns:a16="http://schemas.microsoft.com/office/drawing/2014/main" id="{3D0B1379-0F60-4E48-BCF6-48ECE33B81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570190-2D49-47F9-AEDF-50288F68E093}"/>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2321457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3D81F-9A04-4285-A3EB-7D78EB51E71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019A41-E006-4269-B62C-C9E360E2A0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F30C99-8027-4DB3-AE2B-A3BD6BB989BF}"/>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5" name="Footer Placeholder 4">
            <a:extLst>
              <a:ext uri="{FF2B5EF4-FFF2-40B4-BE49-F238E27FC236}">
                <a16:creationId xmlns:a16="http://schemas.microsoft.com/office/drawing/2014/main" id="{007AD89E-949B-4418-B52E-965A0D968B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995728-DE75-44C6-A79D-8999F9C2890E}"/>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2470701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BD65E-A77C-4B17-9E15-927406E8AE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0ED8A7-D629-4D1A-99FD-F3F060CC35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18CB0A-C518-4806-BCC8-AA15F51424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23DDE2-E00C-44CD-8CAE-DE71EAB146CE}"/>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6" name="Footer Placeholder 5">
            <a:extLst>
              <a:ext uri="{FF2B5EF4-FFF2-40B4-BE49-F238E27FC236}">
                <a16:creationId xmlns:a16="http://schemas.microsoft.com/office/drawing/2014/main" id="{87D1DBA1-CD15-4D9B-93DE-F2137910CC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9A0436-C617-48BB-9CF5-BE5F341E474D}"/>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3184425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5CA76-4BB4-416B-A85E-2296439861D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9B6D95-99C1-4B33-A6A9-5A66ECFD0F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5EB88B-DAC4-487B-8948-1AB452F244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96F408-F8E1-4274-8266-06D2314E3F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974B2C-E0E0-4667-9F73-ED81B02D8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9D2CF3A-8D43-4E56-8286-8B7F83115EDE}"/>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8" name="Footer Placeholder 7">
            <a:extLst>
              <a:ext uri="{FF2B5EF4-FFF2-40B4-BE49-F238E27FC236}">
                <a16:creationId xmlns:a16="http://schemas.microsoft.com/office/drawing/2014/main" id="{7D0F4530-1214-44B7-BF08-A707A378EE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F7AC21-8B0C-47B9-BA6A-5BC8CAD98ABB}"/>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1311096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4FD1C-F2D4-4781-B7AB-6823D80E55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5DD93DF-6CB2-4478-80F7-562D03C772A2}"/>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4" name="Footer Placeholder 3">
            <a:extLst>
              <a:ext uri="{FF2B5EF4-FFF2-40B4-BE49-F238E27FC236}">
                <a16:creationId xmlns:a16="http://schemas.microsoft.com/office/drawing/2014/main" id="{C8114901-FB5B-4597-B867-25EC720902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2F672AA-95C4-4819-AA25-444CCDA151A5}"/>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3143707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22E1B6-023C-4BE9-AD99-0E19530E7E39}"/>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3" name="Footer Placeholder 2">
            <a:extLst>
              <a:ext uri="{FF2B5EF4-FFF2-40B4-BE49-F238E27FC236}">
                <a16:creationId xmlns:a16="http://schemas.microsoft.com/office/drawing/2014/main" id="{2C67A657-6AAA-40D4-B1BD-6E1815FB8B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156C547-D24E-43A8-9141-0CD94CE026AA}"/>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1123352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93E71-BCAD-40CE-A30E-3CAB47A127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DA5B73-F83C-418E-868F-FD9AA912C4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A81F20-11C1-432A-B07B-8DD5C2D4BF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44AC65-56BF-4E54-B527-FBFEFB3DA2AC}"/>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6" name="Footer Placeholder 5">
            <a:extLst>
              <a:ext uri="{FF2B5EF4-FFF2-40B4-BE49-F238E27FC236}">
                <a16:creationId xmlns:a16="http://schemas.microsoft.com/office/drawing/2014/main" id="{38020A31-0C41-4120-A0DB-290DF712D1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B98FBE-BE2B-420D-87F1-07D742DB9CF8}"/>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167397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D2775-3940-4003-B847-1A1A8EBAA4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320800-09C9-400D-AE33-69630F4459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D43D41-E41A-408E-AEC1-B877BB855C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247570-9D02-478B-BFBC-56C67BDF88EE}"/>
              </a:ext>
            </a:extLst>
          </p:cNvPr>
          <p:cNvSpPr>
            <a:spLocks noGrp="1"/>
          </p:cNvSpPr>
          <p:nvPr>
            <p:ph type="dt" sz="half" idx="10"/>
          </p:nvPr>
        </p:nvSpPr>
        <p:spPr/>
        <p:txBody>
          <a:bodyPr/>
          <a:lstStyle/>
          <a:p>
            <a:fld id="{AA3F90BE-5411-4514-9C8E-8B815C84E934}" type="datetimeFigureOut">
              <a:rPr lang="en-US" smtClean="0"/>
              <a:t>11/28/2023</a:t>
            </a:fld>
            <a:endParaRPr lang="en-US"/>
          </a:p>
        </p:txBody>
      </p:sp>
      <p:sp>
        <p:nvSpPr>
          <p:cNvPr id="6" name="Footer Placeholder 5">
            <a:extLst>
              <a:ext uri="{FF2B5EF4-FFF2-40B4-BE49-F238E27FC236}">
                <a16:creationId xmlns:a16="http://schemas.microsoft.com/office/drawing/2014/main" id="{D5CC88F1-7EF2-4BFB-9342-937AE491E4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B0C203-E052-42A4-B29F-1E0F407D98F3}"/>
              </a:ext>
            </a:extLst>
          </p:cNvPr>
          <p:cNvSpPr>
            <a:spLocks noGrp="1"/>
          </p:cNvSpPr>
          <p:nvPr>
            <p:ph type="sldNum" sz="quarter" idx="12"/>
          </p:nvPr>
        </p:nvSpPr>
        <p:spPr/>
        <p:txBody>
          <a:bodyPr/>
          <a:lstStyle/>
          <a:p>
            <a:fld id="{9F79D6FB-C551-4CCF-84AE-BC62E6E6F751}" type="slidenum">
              <a:rPr lang="en-US" smtClean="0"/>
              <a:t>‹#›</a:t>
            </a:fld>
            <a:endParaRPr lang="en-US"/>
          </a:p>
        </p:txBody>
      </p:sp>
    </p:spTree>
    <p:extLst>
      <p:ext uri="{BB962C8B-B14F-4D97-AF65-F5344CB8AC3E}">
        <p14:creationId xmlns:p14="http://schemas.microsoft.com/office/powerpoint/2010/main" val="3716340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7D5FC7-F725-43A5-AC80-3DB4A6635A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C944CE-EE93-406C-A856-F03442E9A5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856694-448F-47FF-881F-5A9A312EBF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3F90BE-5411-4514-9C8E-8B815C84E934}" type="datetimeFigureOut">
              <a:rPr lang="en-US" smtClean="0"/>
              <a:t>11/28/2023</a:t>
            </a:fld>
            <a:endParaRPr lang="en-US"/>
          </a:p>
        </p:txBody>
      </p:sp>
      <p:sp>
        <p:nvSpPr>
          <p:cNvPr id="5" name="Footer Placeholder 4">
            <a:extLst>
              <a:ext uri="{FF2B5EF4-FFF2-40B4-BE49-F238E27FC236}">
                <a16:creationId xmlns:a16="http://schemas.microsoft.com/office/drawing/2014/main" id="{BAE22D46-87E8-45D8-9BE4-0804CB8BBE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B97F1C-459E-4C76-ABB3-3662196453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79D6FB-C551-4CCF-84AE-BC62E6E6F751}" type="slidenum">
              <a:rPr lang="en-US" smtClean="0"/>
              <a:t>‹#›</a:t>
            </a:fld>
            <a:endParaRPr lang="en-US"/>
          </a:p>
        </p:txBody>
      </p:sp>
    </p:spTree>
    <p:extLst>
      <p:ext uri="{BB962C8B-B14F-4D97-AF65-F5344CB8AC3E}">
        <p14:creationId xmlns:p14="http://schemas.microsoft.com/office/powerpoint/2010/main" val="2700771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ghasemdolatkhah-md/" TargetMode="External"/><Relationship Id="rId2" Type="http://schemas.openxmlformats.org/officeDocument/2006/relationships/hyperlink" Target="mailto:dr.ghasemdolatkhah@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GhIrani33/NYC-311-Complaint-Analysis-and-Prediction/tree/main"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C1DA2-E09A-4AC6-900B-4B7CAF650186}"/>
              </a:ext>
            </a:extLst>
          </p:cNvPr>
          <p:cNvSpPr>
            <a:spLocks noGrp="1"/>
          </p:cNvSpPr>
          <p:nvPr>
            <p:ph type="ctrTitle"/>
          </p:nvPr>
        </p:nvSpPr>
        <p:spPr>
          <a:xfrm>
            <a:off x="1524000" y="1122363"/>
            <a:ext cx="9144000" cy="4229126"/>
          </a:xfrm>
        </p:spPr>
        <p:txBody>
          <a:bodyPr>
            <a:normAutofit/>
          </a:bodyPr>
          <a:lstStyle/>
          <a:p>
            <a:pPr marL="0" marR="0">
              <a:lnSpc>
                <a:spcPct val="107000"/>
              </a:lnSpc>
              <a:spcBef>
                <a:spcPts val="0"/>
              </a:spcBef>
              <a:spcAft>
                <a:spcPts val="800"/>
              </a:spcAft>
            </a:pPr>
            <a:br>
              <a:rPr lang="en-US" sz="2200" b="1" dirty="0">
                <a:effectLst/>
                <a:latin typeface="Times New Roman" panose="02020603050405020304" pitchFamily="18" charset="0"/>
                <a:ea typeface="Calibri" panose="020F0502020204030204" pitchFamily="34" charset="0"/>
                <a:cs typeface="Arial" panose="020B0604020202020204" pitchFamily="34" charset="0"/>
              </a:rPr>
            </a:br>
            <a:r>
              <a:rPr lang="en-US" sz="2200" b="1" dirty="0">
                <a:effectLst/>
                <a:latin typeface="Times New Roman" panose="02020603050405020304" pitchFamily="18" charset="0"/>
                <a:ea typeface="Calibri" panose="020F0502020204030204" pitchFamily="34" charset="0"/>
                <a:cs typeface="Arial" panose="020B0604020202020204" pitchFamily="34" charset="0"/>
              </a:rPr>
              <a:t>IBM DS0720EN Data Science and Machine Learning Capstone Project</a:t>
            </a:r>
            <a:br>
              <a:rPr lang="en-US" sz="2200" dirty="0">
                <a:effectLst/>
                <a:latin typeface="Calibri" panose="020F0502020204030204" pitchFamily="34" charset="0"/>
                <a:ea typeface="Calibri" panose="020F0502020204030204" pitchFamily="34" charset="0"/>
                <a:cs typeface="Arial" panose="020B0604020202020204" pitchFamily="34" charset="0"/>
              </a:rPr>
            </a:br>
            <a:br>
              <a:rPr lang="en-US" sz="2200" dirty="0">
                <a:effectLst/>
                <a:latin typeface="Calibri" panose="020F0502020204030204" pitchFamily="34" charset="0"/>
                <a:ea typeface="Calibri" panose="020F0502020204030204" pitchFamily="34" charset="0"/>
                <a:cs typeface="Arial" panose="020B0604020202020204" pitchFamily="34" charset="0"/>
              </a:rPr>
            </a:br>
            <a:br>
              <a:rPr lang="en-US" sz="2200" dirty="0">
                <a:effectLst/>
                <a:latin typeface="Calibri" panose="020F0502020204030204" pitchFamily="34" charset="0"/>
                <a:ea typeface="Calibri" panose="020F0502020204030204" pitchFamily="34" charset="0"/>
                <a:cs typeface="Arial" panose="020B0604020202020204" pitchFamily="34" charset="0"/>
              </a:rPr>
            </a:br>
            <a:r>
              <a:rPr lang="en-US" sz="2200" b="1" dirty="0">
                <a:effectLst/>
                <a:latin typeface="Times New Roman" panose="02020603050405020304" pitchFamily="18" charset="0"/>
                <a:ea typeface="Calibri" panose="020F0502020204030204" pitchFamily="34" charset="0"/>
                <a:cs typeface="Arial" panose="020B0604020202020204" pitchFamily="34" charset="0"/>
              </a:rPr>
              <a:t>Ghasem Dolatkhah</a:t>
            </a:r>
            <a:br>
              <a:rPr lang="en-US" sz="2200" dirty="0">
                <a:effectLst/>
                <a:latin typeface="Times New Roman" panose="02020603050405020304" pitchFamily="18" charset="0"/>
                <a:ea typeface="Calibri" panose="020F0502020204030204" pitchFamily="34" charset="0"/>
                <a:cs typeface="Arial" panose="020B0604020202020204" pitchFamily="34" charset="0"/>
              </a:rPr>
            </a:br>
            <a:br>
              <a:rPr lang="en-US" sz="2200" dirty="0">
                <a:latin typeface="Calibri" panose="020F0502020204030204" pitchFamily="34" charset="0"/>
                <a:ea typeface="Calibri" panose="020F0502020204030204" pitchFamily="34" charset="0"/>
                <a:cs typeface="Arial" panose="020B0604020202020204" pitchFamily="34" charset="0"/>
              </a:rPr>
            </a:br>
            <a:r>
              <a:rPr lang="en-US" sz="2200" dirty="0">
                <a:effectLst/>
                <a:latin typeface="Times New Roman" panose="02020603050405020304" pitchFamily="18" charset="0"/>
                <a:ea typeface="Calibri" panose="020F0502020204030204" pitchFamily="34" charset="0"/>
                <a:cs typeface="Arial" panose="020B0604020202020204" pitchFamily="34" charset="0"/>
                <a:hlinkClick r:id="rId2"/>
              </a:rPr>
              <a:t>Email</a:t>
            </a:r>
            <a:r>
              <a:rPr lang="en-US" sz="2200" dirty="0">
                <a:latin typeface="Times New Roman" panose="02020603050405020304" pitchFamily="18" charset="0"/>
                <a:ea typeface="Calibri" panose="020F0502020204030204" pitchFamily="34" charset="0"/>
                <a:cs typeface="Arial" panose="020B0604020202020204" pitchFamily="34" charset="0"/>
              </a:rPr>
              <a:t>, </a:t>
            </a:r>
            <a:r>
              <a:rPr lang="en-US" sz="2200" dirty="0" err="1">
                <a:effectLst/>
                <a:latin typeface="Times New Roman" panose="02020603050405020304" pitchFamily="18" charset="0"/>
                <a:ea typeface="Calibri" panose="020F0502020204030204" pitchFamily="34" charset="0"/>
                <a:cs typeface="Arial" panose="020B0604020202020204" pitchFamily="34" charset="0"/>
                <a:hlinkClick r:id="rId3"/>
              </a:rPr>
              <a:t>Linkedin</a:t>
            </a:r>
            <a:br>
              <a:rPr lang="en-US" sz="2200" dirty="0">
                <a:effectLst/>
                <a:latin typeface="Times New Roman" panose="02020603050405020304" pitchFamily="18" charset="0"/>
                <a:ea typeface="Calibri" panose="020F0502020204030204" pitchFamily="34" charset="0"/>
                <a:cs typeface="Arial" panose="020B0604020202020204" pitchFamily="34" charset="0"/>
              </a:rPr>
            </a:br>
            <a:br>
              <a:rPr lang="en-US" sz="2200" dirty="0">
                <a:effectLst/>
                <a:latin typeface="Calibri" panose="020F0502020204030204" pitchFamily="34" charset="0"/>
                <a:ea typeface="Calibri" panose="020F0502020204030204" pitchFamily="34" charset="0"/>
                <a:cs typeface="Arial" panose="020B0604020202020204" pitchFamily="34" charset="0"/>
              </a:rPr>
            </a:br>
            <a:r>
              <a:rPr lang="en-US" sz="2200" dirty="0">
                <a:effectLst/>
                <a:latin typeface="Times New Roman" panose="02020603050405020304" pitchFamily="18" charset="0"/>
                <a:ea typeface="Calibri" panose="020F0502020204030204" pitchFamily="34" charset="0"/>
                <a:cs typeface="Arial" panose="020B0604020202020204" pitchFamily="34" charset="0"/>
              </a:rPr>
              <a:t>28 November 2023</a:t>
            </a:r>
            <a:br>
              <a:rPr lang="en-US" sz="2200" dirty="0">
                <a:effectLst/>
                <a:latin typeface="Calibri" panose="020F0502020204030204" pitchFamily="34" charset="0"/>
                <a:ea typeface="Calibri" panose="020F0502020204030204" pitchFamily="34" charset="0"/>
                <a:cs typeface="Arial" panose="020B0604020202020204" pitchFamily="34" charset="0"/>
              </a:rPr>
            </a:br>
            <a:endParaRPr lang="en-US" sz="2200" dirty="0"/>
          </a:p>
        </p:txBody>
      </p:sp>
    </p:spTree>
    <p:extLst>
      <p:ext uri="{BB962C8B-B14F-4D97-AF65-F5344CB8AC3E}">
        <p14:creationId xmlns:p14="http://schemas.microsoft.com/office/powerpoint/2010/main" val="5215780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388A4-23CA-4EFD-8B49-38DEE3AB7E92}"/>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EDA and Interactive Visual Analytics Methodology</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Insightful Exploration through Data Analysis</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B8080715-139C-4598-82BC-B11C1206DE95}"/>
              </a:ext>
            </a:extLst>
          </p:cNvPr>
          <p:cNvSpPr>
            <a:spLocks noGrp="1"/>
          </p:cNvSpPr>
          <p:nvPr>
            <p:ph idx="1"/>
          </p:nvPr>
        </p:nvSpPr>
        <p:spPr/>
        <p:txBody>
          <a:bodyPr>
            <a:normAutofit fontScale="92500" lnSpcReduction="10000"/>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Exploratory Data Analysis (EDA) Approach:</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Structured Analysis: Engaged in a systematic exploration of the NYC 311 service request data. This involved examining various aspects of the data to uncover underlying patterns, anomalies, and relationships.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Notebook-Driven Exploration: Utilized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Jupyter</a:t>
            </a:r>
            <a:r>
              <a:rPr lang="en-US" sz="1800" dirty="0">
                <a:effectLst/>
                <a:latin typeface="Times New Roman" panose="02020603050405020304" pitchFamily="18" charset="0"/>
                <a:ea typeface="Calibri" panose="020F0502020204030204" pitchFamily="34" charset="0"/>
                <a:cs typeface="Arial" panose="020B0604020202020204" pitchFamily="34" charset="0"/>
              </a:rPr>
              <a:t> Notebooks for iterative analysis, allowing for a flexible and dynamic approach to data examination</a:t>
            </a:r>
            <a:r>
              <a:rPr lang="en-US" sz="1800" dirty="0">
                <a:effectLst/>
                <a:latin typeface="Times New Roman" panose="02020603050405020304" pitchFamily="18" charset="0"/>
                <a:ea typeface="MS Gothic" panose="020B0609070205080204" pitchFamily="49" charset="-128"/>
                <a:cs typeface="Arial" panose="020B0604020202020204" pitchFamily="34" charset="0"/>
              </a:rPr>
              <a:t>.</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Tools and Techniques: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Python for Data Analysis: Leveraged Python’s powerful libraries, such as Pandas and NumPy, for data manipulation and analysis.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Visualization Libraries: Employed Python’s visualization tools, including Matplotlib and Seaborn, for creating insightful and interpretable data visualizations. These visualizations helped in identifying trends and outliers in the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Interactive Dashboards: Developed interactive dashboards using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Plotly</a:t>
            </a:r>
            <a:r>
              <a:rPr lang="en-US" sz="1800" dirty="0">
                <a:effectLst/>
                <a:latin typeface="Times New Roman" panose="02020603050405020304" pitchFamily="18" charset="0"/>
                <a:ea typeface="Calibri" panose="020F0502020204030204" pitchFamily="34" charset="0"/>
                <a:cs typeface="Arial" panose="020B0604020202020204" pitchFamily="34" charset="0"/>
              </a:rPr>
              <a:t> Dash, enabling an engaging and user-friendly way to present data findings. These dashboards facilitated real-time data exploration and interactive visual analytics.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716006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BF561-6A24-476F-A51A-B9E7D2AA1881}"/>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Insightful Exploration through Data Analysis</a:t>
            </a:r>
            <a:endParaRPr lang="en-US" sz="2000" dirty="0"/>
          </a:p>
        </p:txBody>
      </p:sp>
      <p:sp>
        <p:nvSpPr>
          <p:cNvPr id="3" name="Content Placeholder 2">
            <a:extLst>
              <a:ext uri="{FF2B5EF4-FFF2-40B4-BE49-F238E27FC236}">
                <a16:creationId xmlns:a16="http://schemas.microsoft.com/office/drawing/2014/main" id="{3F70A78A-0AFB-42E8-806A-F85BC91E595E}"/>
              </a:ext>
            </a:extLst>
          </p:cNvPr>
          <p:cNvSpPr>
            <a:spLocks noGrp="1"/>
          </p:cNvSpPr>
          <p:nvPr>
            <p:ph idx="1"/>
          </p:nvPr>
        </p:nvSpPr>
        <p:spPr/>
        <p:txBody>
          <a:bodyPr>
            <a:normAutofit/>
          </a:bodyPr>
          <a:lstStyle/>
          <a:p>
            <a:pPr marL="0" marR="0" indent="0">
              <a:lnSpc>
                <a:spcPct val="107000"/>
              </a:lnSpc>
              <a:spcBef>
                <a:spcPts val="0"/>
              </a:spcBef>
              <a:spcAft>
                <a:spcPts val="800"/>
              </a:spcAft>
              <a:buNone/>
            </a:pPr>
            <a:r>
              <a:rPr lang="en-US" sz="2000" b="1" dirty="0">
                <a:effectLst/>
                <a:latin typeface="Times New Roman" panose="02020603050405020304" pitchFamily="18" charset="0"/>
                <a:ea typeface="Calibri" panose="020F0502020204030204" pitchFamily="34" charset="0"/>
                <a:cs typeface="Arial" panose="020B0604020202020204" pitchFamily="34" charset="0"/>
              </a:rPr>
              <a:t>Methodology Highlights:</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2000" dirty="0">
                <a:effectLst/>
                <a:latin typeface="Times New Roman" panose="02020603050405020304" pitchFamily="18" charset="0"/>
                <a:ea typeface="Calibri" panose="020F0502020204030204" pitchFamily="34" charset="0"/>
                <a:cs typeface="Arial" panose="020B0604020202020204" pitchFamily="34" charset="0"/>
              </a:rPr>
              <a:t>In-Depth Data Exploration: Conducted thorough exploratory analysis to understand the data's characteristics and identify key variables of interest.</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r>
              <a:rPr lang="en-US" sz="2000" dirty="0">
                <a:effectLst/>
                <a:latin typeface="Times New Roman" panose="02020603050405020304" pitchFamily="18" charset="0"/>
                <a:ea typeface="Calibri" panose="020F0502020204030204" pitchFamily="34" charset="0"/>
              </a:rPr>
              <a:t>Visual Storytelling: Used data visualization not only for analysis but also as a means of storytelling, effectively communicating complex data insights in an accessible manner</a:t>
            </a:r>
            <a:endParaRPr lang="en-US" sz="2000" dirty="0"/>
          </a:p>
          <a:p>
            <a:endParaRPr lang="en-US" sz="2000" dirty="0"/>
          </a:p>
        </p:txBody>
      </p:sp>
    </p:spTree>
    <p:extLst>
      <p:ext uri="{BB962C8B-B14F-4D97-AF65-F5344CB8AC3E}">
        <p14:creationId xmlns:p14="http://schemas.microsoft.com/office/powerpoint/2010/main" val="192345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7C33D-FE56-4C0C-8AC1-E278CFF6C88A}"/>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Predictive Analysis Methodology</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Advanced Predictive Modeling in Data Science</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53278777-7A8C-4273-B1B2-8FF0400EB9F0}"/>
              </a:ext>
            </a:extLst>
          </p:cNvPr>
          <p:cNvSpPr>
            <a:spLocks noGrp="1"/>
          </p:cNvSpPr>
          <p:nvPr>
            <p:ph idx="1"/>
          </p:nvPr>
        </p:nvSpPr>
        <p:spPr/>
        <p:txBody>
          <a:bodyPr>
            <a:noAutofit/>
          </a:bodyPr>
          <a:lstStyle/>
          <a:p>
            <a:pPr marL="0" marR="0" indent="0">
              <a:lnSpc>
                <a:spcPct val="107000"/>
              </a:lnSpc>
              <a:spcBef>
                <a:spcPts val="0"/>
              </a:spcBef>
              <a:spcAft>
                <a:spcPts val="800"/>
              </a:spcAft>
              <a:buNone/>
            </a:pPr>
            <a:r>
              <a:rPr lang="en-US" sz="1500" b="1" dirty="0">
                <a:effectLst/>
                <a:latin typeface="Times New Roman" panose="02020603050405020304" pitchFamily="18" charset="0"/>
                <a:ea typeface="Calibri" panose="020F0502020204030204" pitchFamily="34" charset="0"/>
                <a:cs typeface="Arial" panose="020B0604020202020204" pitchFamily="34" charset="0"/>
              </a:rPr>
              <a:t>Predictive Models Developed:</a:t>
            </a:r>
            <a:endParaRPr lang="en-US" sz="15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500" dirty="0">
                <a:effectLst/>
                <a:latin typeface="Times New Roman" panose="02020603050405020304" pitchFamily="18" charset="0"/>
                <a:ea typeface="Calibri" panose="020F0502020204030204" pitchFamily="34" charset="0"/>
                <a:cs typeface="Arial" panose="020B0604020202020204" pitchFamily="34" charset="0"/>
              </a:rPr>
              <a:t>Objective: The primary aim was to forecast the likelihood of successful landings of SpaceX Falcon 9's first stage, a critical factor influencing the cost-effectiveness of space missions.</a:t>
            </a:r>
            <a:endParaRPr lang="en-US" sz="15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0"/>
              </a:spcBef>
              <a:spcAft>
                <a:spcPts val="800"/>
              </a:spcAft>
            </a:pPr>
            <a:r>
              <a:rPr lang="en-US" sz="1500" dirty="0">
                <a:effectLst/>
                <a:latin typeface="Times New Roman" panose="02020603050405020304" pitchFamily="18" charset="0"/>
                <a:ea typeface="Calibri" panose="020F0502020204030204" pitchFamily="34" charset="0"/>
                <a:cs typeface="Arial" panose="020B0604020202020204" pitchFamily="34" charset="0"/>
              </a:rPr>
              <a:t> Contextual Relevance: The ability to predict these outcomes accurately can have significant implications for cost estimation and competitive pricing in commercial space launches</a:t>
            </a:r>
            <a:r>
              <a:rPr lang="en-US" sz="1500" dirty="0">
                <a:effectLst/>
                <a:latin typeface="Times New Roman" panose="02020603050405020304" pitchFamily="18" charset="0"/>
                <a:ea typeface="MS Gothic" panose="020B0609070205080204" pitchFamily="49" charset="-128"/>
                <a:cs typeface="Arial" panose="020B0604020202020204" pitchFamily="34" charset="0"/>
              </a:rPr>
              <a:t>.</a:t>
            </a:r>
            <a:endParaRPr lang="en-US" sz="15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5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500" b="1" dirty="0">
                <a:effectLst/>
                <a:latin typeface="Times New Roman" panose="02020603050405020304" pitchFamily="18" charset="0"/>
                <a:ea typeface="Calibri" panose="020F0502020204030204" pitchFamily="34" charset="0"/>
                <a:cs typeface="Arial" panose="020B0604020202020204" pitchFamily="34" charset="0"/>
              </a:rPr>
              <a:t>Choice of Algorithms and Rationale:</a:t>
            </a:r>
            <a:endParaRPr lang="en-US" sz="15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500" dirty="0">
                <a:effectLst/>
                <a:latin typeface="Times New Roman" panose="02020603050405020304" pitchFamily="18" charset="0"/>
                <a:ea typeface="Calibri" panose="020F0502020204030204" pitchFamily="34" charset="0"/>
                <a:cs typeface="Arial" panose="020B0604020202020204" pitchFamily="34" charset="0"/>
              </a:rPr>
              <a:t>Machine Learning Techniques: The project employed a range of machine learning techniques to predict the success of rocket landings. This included classification models, which are ideal for predicting categorical outcomes like the success or failure of a landing.</a:t>
            </a:r>
            <a:endParaRPr lang="en-US" sz="15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500" dirty="0">
                <a:effectLst/>
                <a:latin typeface="Times New Roman" panose="02020603050405020304" pitchFamily="18" charset="0"/>
                <a:ea typeface="Calibri" panose="020F0502020204030204" pitchFamily="34" charset="0"/>
                <a:cs typeface="Arial" panose="020B0604020202020204" pitchFamily="34" charset="0"/>
              </a:rPr>
              <a:t>Accuracy Focus: The emphasis was on achieving high classification accuracy, which is vital in scenarios where predictive reliability can have substantial financial implications.</a:t>
            </a:r>
            <a:endParaRPr lang="en-US" sz="15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500" dirty="0">
                <a:effectLst/>
                <a:latin typeface="Times New Roman" panose="02020603050405020304" pitchFamily="18" charset="0"/>
                <a:ea typeface="Calibri" panose="020F0502020204030204" pitchFamily="34" charset="0"/>
                <a:cs typeface="Arial" panose="020B0604020202020204" pitchFamily="34" charset="0"/>
              </a:rPr>
              <a:t>Data Exploration: Prior to model development, a thorough investigation of the data was conducted to gain a deeper understanding of the variables and their relationships. This informed the choice of features to include in the predictive models.</a:t>
            </a:r>
            <a:endParaRPr lang="en-US" sz="1500" dirty="0">
              <a:effectLst/>
              <a:latin typeface="Calibri" panose="020F0502020204030204" pitchFamily="34"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None/>
            </a:pPr>
            <a:endParaRPr lang="en-US" sz="1500" b="1"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47804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AD2BA-8F8D-4274-8662-CD1148E6C70E}"/>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Advanced Predictive Modeling in Data Science</a:t>
            </a:r>
            <a:endParaRPr lang="en-US" sz="2000" dirty="0"/>
          </a:p>
        </p:txBody>
      </p:sp>
      <p:sp>
        <p:nvSpPr>
          <p:cNvPr id="3" name="Content Placeholder 2">
            <a:extLst>
              <a:ext uri="{FF2B5EF4-FFF2-40B4-BE49-F238E27FC236}">
                <a16:creationId xmlns:a16="http://schemas.microsoft.com/office/drawing/2014/main" id="{B92BAB45-B6DA-4DCB-8FFE-B957F2A72AFC}"/>
              </a:ext>
            </a:extLst>
          </p:cNvPr>
          <p:cNvSpPr>
            <a:spLocks noGrp="1"/>
          </p:cNvSpPr>
          <p:nvPr>
            <p:ph idx="1"/>
          </p:nvPr>
        </p:nvSpPr>
        <p:spPr>
          <a:xfrm>
            <a:off x="838200" y="1825625"/>
            <a:ext cx="5517630" cy="4351338"/>
          </a:xfrm>
        </p:spPr>
        <p:txBody>
          <a:bodyPr>
            <a:normAutofit/>
          </a:bodyPr>
          <a:lstStyle/>
          <a:p>
            <a:pPr marL="0" marR="0" indent="0">
              <a:lnSpc>
                <a:spcPct val="107000"/>
              </a:lnSpc>
              <a:spcBef>
                <a:spcPts val="0"/>
              </a:spcBef>
              <a:spcAft>
                <a:spcPts val="800"/>
              </a:spcAft>
              <a:buNone/>
            </a:pPr>
            <a:r>
              <a:rPr lang="en-US" sz="2000" b="1" dirty="0">
                <a:effectLst/>
                <a:latin typeface="Times New Roman" panose="02020603050405020304" pitchFamily="18" charset="0"/>
                <a:ea typeface="Calibri" panose="020F0502020204030204" pitchFamily="34" charset="0"/>
                <a:cs typeface="Arial" panose="020B0604020202020204" pitchFamily="34" charset="0"/>
              </a:rPr>
              <a:t>Methodology Overview:</a:t>
            </a:r>
            <a:endParaRPr lang="en-US" sz="20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2000" dirty="0">
                <a:effectLst/>
                <a:latin typeface="Times New Roman" panose="02020603050405020304" pitchFamily="18" charset="0"/>
                <a:ea typeface="Calibri" panose="020F0502020204030204" pitchFamily="34" charset="0"/>
                <a:cs typeface="Arial" panose="020B0604020202020204" pitchFamily="34" charset="0"/>
              </a:rPr>
              <a:t>Data Science Toolbox Application: Utilized a comprehensive set of data science tools and techniques, ranging from data preprocessing to model evaluation.</a:t>
            </a:r>
          </a:p>
          <a:p>
            <a:pPr marL="0" marR="0">
              <a:lnSpc>
                <a:spcPct val="107000"/>
              </a:lnSpc>
              <a:spcBef>
                <a:spcPts val="0"/>
              </a:spcBef>
              <a:spcAft>
                <a:spcPts val="800"/>
              </a:spcAft>
            </a:pPr>
            <a:endParaRPr lang="en-US" sz="20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2000" dirty="0">
                <a:effectLst/>
                <a:latin typeface="Times New Roman" panose="02020603050405020304" pitchFamily="18" charset="0"/>
                <a:ea typeface="Calibri" panose="020F0502020204030204" pitchFamily="34" charset="0"/>
                <a:cs typeface="Arial" panose="020B0604020202020204" pitchFamily="34" charset="0"/>
              </a:rPr>
              <a:t>Model Development and Evaluation: Developed predictive models, followed by rigorous evaluation to assess their performance and refine their accuracy.</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endParaRPr lang="en-US" sz="2000" dirty="0"/>
          </a:p>
        </p:txBody>
      </p:sp>
      <p:pic>
        <p:nvPicPr>
          <p:cNvPr id="5" name="Picture 4">
            <a:extLst>
              <a:ext uri="{FF2B5EF4-FFF2-40B4-BE49-F238E27FC236}">
                <a16:creationId xmlns:a16="http://schemas.microsoft.com/office/drawing/2014/main" id="{95D3DFBA-47E6-43C5-A27C-51449C98CB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0807" y="1529882"/>
            <a:ext cx="4962993" cy="4962993"/>
          </a:xfrm>
          <a:prstGeom prst="rect">
            <a:avLst/>
          </a:prstGeom>
        </p:spPr>
      </p:pic>
    </p:spTree>
    <p:extLst>
      <p:ext uri="{BB962C8B-B14F-4D97-AF65-F5344CB8AC3E}">
        <p14:creationId xmlns:p14="http://schemas.microsoft.com/office/powerpoint/2010/main" val="1006680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FC032-7389-4359-A2B3-41463F1E667E}"/>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EDA with Visualization Results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Unveiling Data Insights Through Visualization</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pic>
        <p:nvPicPr>
          <p:cNvPr id="7" name="Picture 6">
            <a:extLst>
              <a:ext uri="{FF2B5EF4-FFF2-40B4-BE49-F238E27FC236}">
                <a16:creationId xmlns:a16="http://schemas.microsoft.com/office/drawing/2014/main" id="{D6775D45-BE48-4991-9085-ED3B323CD3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4443" y="1330726"/>
            <a:ext cx="9663347" cy="5162149"/>
          </a:xfrm>
          <a:prstGeom prst="rect">
            <a:avLst/>
          </a:prstGeom>
        </p:spPr>
      </p:pic>
    </p:spTree>
    <p:extLst>
      <p:ext uri="{BB962C8B-B14F-4D97-AF65-F5344CB8AC3E}">
        <p14:creationId xmlns:p14="http://schemas.microsoft.com/office/powerpoint/2010/main" val="2792502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FC032-7389-4359-A2B3-41463F1E667E}"/>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EDA with Visualization Results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Unveiling Data Insights Through Visualization</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CC50160C-B6E2-4B72-AC8A-70A7680C5249}"/>
              </a:ext>
            </a:extLst>
          </p:cNvPr>
          <p:cNvSpPr>
            <a:spLocks noGrp="1"/>
          </p:cNvSpPr>
          <p:nvPr>
            <p:ph idx="1"/>
          </p:nvPr>
        </p:nvSpPr>
        <p:spPr>
          <a:xfrm>
            <a:off x="838200" y="1690688"/>
            <a:ext cx="10515600" cy="4351338"/>
          </a:xfrm>
        </p:spPr>
        <p:txBody>
          <a:bodyPr>
            <a:norm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Overview of EDA Visualizations: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Objective: The goal of the EDA was to unravel patterns, trends, and anomalies in the New York City's 311 service request data, providing a foundation for more in-depth analyses and predictive modeling.</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Data Visualization Approach: Employed a range of visualization tools to interpret and present the data in an informative and accessible manner.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991306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31210-74E2-4641-B942-01A99FFF9ED7}"/>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Unveiling Data Insights Through Visualization</a:t>
            </a:r>
            <a:endParaRPr lang="en-US" sz="2000" dirty="0"/>
          </a:p>
        </p:txBody>
      </p:sp>
      <p:sp>
        <p:nvSpPr>
          <p:cNvPr id="3" name="Content Placeholder 2">
            <a:extLst>
              <a:ext uri="{FF2B5EF4-FFF2-40B4-BE49-F238E27FC236}">
                <a16:creationId xmlns:a16="http://schemas.microsoft.com/office/drawing/2014/main" id="{9A58C1ED-C36B-4BCF-A24C-FD64D67F19FB}"/>
              </a:ext>
            </a:extLst>
          </p:cNvPr>
          <p:cNvSpPr>
            <a:spLocks noGrp="1"/>
          </p:cNvSpPr>
          <p:nvPr>
            <p:ph idx="1"/>
          </p:nvPr>
        </p:nvSpPr>
        <p:spPr/>
        <p:txBody>
          <a:bodyPr>
            <a:norm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Key Findings and Visual Representations: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Trend Analysis: Utilized time series visualizations to identify trends and seasonal patterns in service requests. This included the analysis of complaint frequencies over different time periods.</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Geographical Insights: Created maps using tools like Folium to spatially represent the data. This helped in identifying areas with high complaint volumes and potential hotspots requiring more attention.</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Correlation and Causation: Used correlation matrices and scatter plots to investigate the relationships between different variables. This helped in understanding the factors that most significantly impact service request patterns.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endParaRPr lang="en-US" sz="1800" dirty="0"/>
          </a:p>
        </p:txBody>
      </p:sp>
    </p:spTree>
    <p:extLst>
      <p:ext uri="{BB962C8B-B14F-4D97-AF65-F5344CB8AC3E}">
        <p14:creationId xmlns:p14="http://schemas.microsoft.com/office/powerpoint/2010/main" val="1089432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C813B-DA1C-44B2-ACA2-83709E021AE6}"/>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Unveiling Data Insights Through Visualization</a:t>
            </a:r>
            <a:endParaRPr lang="en-US" sz="2000" dirty="0"/>
          </a:p>
        </p:txBody>
      </p:sp>
      <p:sp>
        <p:nvSpPr>
          <p:cNvPr id="3" name="Content Placeholder 2">
            <a:extLst>
              <a:ext uri="{FF2B5EF4-FFF2-40B4-BE49-F238E27FC236}">
                <a16:creationId xmlns:a16="http://schemas.microsoft.com/office/drawing/2014/main" id="{E82E322E-6878-4C72-8CBC-0C3A7C32B7AA}"/>
              </a:ext>
            </a:extLst>
          </p:cNvPr>
          <p:cNvSpPr>
            <a:spLocks noGrp="1"/>
          </p:cNvSpPr>
          <p:nvPr>
            <p:ph idx="1"/>
          </p:nvPr>
        </p:nvSpPr>
        <p:spPr>
          <a:xfrm>
            <a:off x="1069299" y="1823465"/>
            <a:ext cx="9303894" cy="3211069"/>
          </a:xfrm>
        </p:spPr>
        <p:txBody>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Conclusion from Visual Analysis: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The EDA visualizations provided valuable insights into the nature and dynamics of NYC's 311 service requests. They highlighted key areas for potential intervention and improvement and set the stage for the predictive analyses that followed.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endParaRPr lang="en-US" dirty="0"/>
          </a:p>
        </p:txBody>
      </p:sp>
    </p:spTree>
    <p:extLst>
      <p:ext uri="{BB962C8B-B14F-4D97-AF65-F5344CB8AC3E}">
        <p14:creationId xmlns:p14="http://schemas.microsoft.com/office/powerpoint/2010/main" val="38313038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4925B-7DD6-4A65-B5F6-A87C3193A83C}"/>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EDA with SQL Results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Data Discovery through SQL Analysis</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6F73BCA6-466E-4284-82E1-2ED49031FB91}"/>
              </a:ext>
            </a:extLst>
          </p:cNvPr>
          <p:cNvSpPr>
            <a:spLocks noGrp="1"/>
          </p:cNvSpPr>
          <p:nvPr>
            <p:ph idx="1"/>
          </p:nvPr>
        </p:nvSpPr>
        <p:spPr>
          <a:xfrm>
            <a:off x="838200" y="1555777"/>
            <a:ext cx="10515600" cy="4351338"/>
          </a:xfrm>
        </p:spPr>
        <p:txBody>
          <a:bodyPr>
            <a:no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Overview of SQL-Based EDA:</a:t>
            </a: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Purpose: The objective was to leverage SQL for deep exploratory data analysis (EDA) of the New York City's 311 service request dataset. SQL was chosen for its efficiency in handling large datasets and its capability in performing complex queries.</a:t>
            </a: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Process: The EDA involved using SQL queries to dissect the dataset, uncovering trends, patterns, and anomalies. </a:t>
            </a:r>
          </a:p>
          <a:p>
            <a:pPr marL="0" marR="0" indent="0" algn="just">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Key Insights from SQL Queries:</a:t>
            </a: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Complaint Frequency and Types: Queries were used to analyze the distribution of different types of complaints, helping to identify the most common issues reported by New Yorkers.</a:t>
            </a: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Temporal Analysis: Time-based SQL queries helped in understanding the seasonal and temporal patterns of the complaints, revealing peak times and potential cyclic trends.</a:t>
            </a: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Geographic Distribution: Geospatial queries were employed to examine the spatial distribution of complaints across different boroughs and neighborhoods in New York City.</a:t>
            </a:r>
          </a:p>
          <a:p>
            <a:pPr marL="0" marR="0" indent="0" algn="just">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algn="just"/>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051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01002-E38F-4A94-B40A-BA53D978D046}"/>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Data Discovery through SQL Analysis</a:t>
            </a:r>
            <a:endParaRPr lang="en-US" sz="2000" dirty="0"/>
          </a:p>
        </p:txBody>
      </p:sp>
      <p:sp>
        <p:nvSpPr>
          <p:cNvPr id="3" name="Content Placeholder 2">
            <a:extLst>
              <a:ext uri="{FF2B5EF4-FFF2-40B4-BE49-F238E27FC236}">
                <a16:creationId xmlns:a16="http://schemas.microsoft.com/office/drawing/2014/main" id="{FA568919-EB2C-47D7-A1C3-92EDA72D9667}"/>
              </a:ext>
            </a:extLst>
          </p:cNvPr>
          <p:cNvSpPr>
            <a:spLocks noGrp="1"/>
          </p:cNvSpPr>
          <p:nvPr>
            <p:ph idx="1"/>
          </p:nvPr>
        </p:nvSpPr>
        <p:spPr>
          <a:xfrm>
            <a:off x="838200" y="1825625"/>
            <a:ext cx="10179570" cy="4351338"/>
          </a:xfrm>
        </p:spPr>
        <p:txBody>
          <a:bodyPr>
            <a:normAutofit/>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SQL Techniques and Tools: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Advanced Queries: Utilized a range of SQL techniques including joins, subqueries, and aggregate functions to extract meaningful information from the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Data Aggregation and Grouping: Employed SQL’s grouping and aggregation capabilities to summarize data and identify key trends and outliers.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dirty="0">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Presentation of SQL Findings: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The results from the SQL analysis were presented using a combination of tables, charts, and graphs.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Each slide focused on a specific query and its insights, ensuring clarity and ease of understanding for the audience.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p>
        </p:txBody>
      </p:sp>
    </p:spTree>
    <p:extLst>
      <p:ext uri="{BB962C8B-B14F-4D97-AF65-F5344CB8AC3E}">
        <p14:creationId xmlns:p14="http://schemas.microsoft.com/office/powerpoint/2010/main" val="381769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B3351-D684-4255-8E26-0F8C6E012214}"/>
              </a:ext>
            </a:extLst>
          </p:cNvPr>
          <p:cNvSpPr>
            <a:spLocks noGrp="1"/>
          </p:cNvSpPr>
          <p:nvPr>
            <p:ph type="title"/>
          </p:nvPr>
        </p:nvSpPr>
        <p:spPr/>
        <p:txBody>
          <a:bodyPr>
            <a:normAutofit/>
          </a:bodyPr>
          <a:lstStyle/>
          <a:p>
            <a:pPr algn="ctr"/>
            <a:r>
              <a:rPr lang="en-US" sz="2000" b="1" dirty="0">
                <a:effectLst/>
                <a:latin typeface="Times New Roman" panose="02020603050405020304" pitchFamily="18" charset="0"/>
                <a:ea typeface="Calibri" panose="020F0502020204030204" pitchFamily="34" charset="0"/>
                <a:cs typeface="Arial" panose="020B0604020202020204" pitchFamily="34" charset="0"/>
              </a:rPr>
              <a:t>Executive Summary</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Analysis and Prediction of NYC 311 Service Requests</a:t>
            </a:r>
            <a:endParaRPr lang="en-US" sz="2000" dirty="0"/>
          </a:p>
        </p:txBody>
      </p:sp>
      <p:sp>
        <p:nvSpPr>
          <p:cNvPr id="3" name="Content Placeholder 2">
            <a:extLst>
              <a:ext uri="{FF2B5EF4-FFF2-40B4-BE49-F238E27FC236}">
                <a16:creationId xmlns:a16="http://schemas.microsoft.com/office/drawing/2014/main" id="{E4D6F13B-56A4-4966-A659-F09C657EB13C}"/>
              </a:ext>
            </a:extLst>
          </p:cNvPr>
          <p:cNvSpPr>
            <a:spLocks noGrp="1"/>
          </p:cNvSpPr>
          <p:nvPr>
            <p:ph idx="1"/>
          </p:nvPr>
        </p:nvSpPr>
        <p:spPr>
          <a:xfrm>
            <a:off x="838200" y="1573968"/>
            <a:ext cx="10515600" cy="4796852"/>
          </a:xfrm>
        </p:spPr>
        <p:txBody>
          <a:bodyPr>
            <a:normAutofit/>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Project Overview:</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This capstone project, forming a crucial part of the IBM DS0720EN Data Science and Machine Learning course, focused on applying data science techniques to real-world data from New York City's 311 service request system. The goal was to analyze the service requests, particularly those related to the Department of Housing Preservation and Development, and predict future trends and issues.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Key Objectives: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To analyze historical data from NYC's 311 service requests, with a focus on identifying patterns and trends in housing and development-related complaints.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To develop predictive models for forecasting future service requests, aiding in effective resource allocation and proactive problem-solving.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To leverage techniques like data visualization, machine learning, and statistical analysis to extract actionable insights.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1650620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A1B16-CE6C-4750-9F82-A74E60C3660D}"/>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Interactive Map with Folium Results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Geospatial Insights with Interactive Mapping</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59189A17-060D-463F-B019-64D4FDFCA7B8}"/>
              </a:ext>
            </a:extLst>
          </p:cNvPr>
          <p:cNvSpPr>
            <a:spLocks noGrp="1"/>
          </p:cNvSpPr>
          <p:nvPr>
            <p:ph idx="1"/>
          </p:nvPr>
        </p:nvSpPr>
        <p:spPr/>
        <p:txBody>
          <a:bodyPr>
            <a:noAutofit/>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Utilizing Folium for Interactive Maps: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Purpose: Folium, a powerful Python library, was used to create interactive maps to visualize geospatial data effectively. This tool helped in transforming static data into engaging, interactive visualizations.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Implementation: Leveraged Folium to map the geographical distribution of NYC's 311 service requests, offering an intuitive and dynamic way to explore the data spatially.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Key Insights from Geospatial Visualization: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Spatial Distribution of Complaints: The maps highlighted areas with high volumes of service requests, allowing for the identification of regions with the most pressing needs.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Patterns and Hotspots: By overlaying various data layers, the maps revealed patterns and hotspots of specific types of complaints, facilitating targeted interventions and resource allocation.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Temporal and Demographic Correlations: Integrated time and demographic data layers to uncover correlations between service requests and factors like time of year, population density, and urban development.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501164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A346D-B8E3-4437-9E68-1365B349B6AB}"/>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Geospatial Insights with Interactive Mapping</a:t>
            </a:r>
            <a:endParaRPr lang="en-US" sz="2000" dirty="0"/>
          </a:p>
        </p:txBody>
      </p:sp>
      <p:sp>
        <p:nvSpPr>
          <p:cNvPr id="3" name="Content Placeholder 2">
            <a:extLst>
              <a:ext uri="{FF2B5EF4-FFF2-40B4-BE49-F238E27FC236}">
                <a16:creationId xmlns:a16="http://schemas.microsoft.com/office/drawing/2014/main" id="{74912043-2CD9-443C-9F97-0CA544E8D4FF}"/>
              </a:ext>
            </a:extLst>
          </p:cNvPr>
          <p:cNvSpPr>
            <a:spLocks noGrp="1"/>
          </p:cNvSpPr>
          <p:nvPr>
            <p:ph idx="1"/>
          </p:nvPr>
        </p:nvSpPr>
        <p:spPr/>
        <p:txBody>
          <a:bodyPr>
            <a:normAutofit/>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Folium Features and Techniques: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Customization and Interactivity: Utilized Folium’s customization features to enhance map readability and interactivity, including custom markers, colors, and pop-up information.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Layering and Filtering: Implemented layering techniques to enable filtering of different data categories, providing a more detailed analysis and easier navigation of the maps.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p>
        </p:txBody>
      </p:sp>
    </p:spTree>
    <p:extLst>
      <p:ext uri="{BB962C8B-B14F-4D97-AF65-F5344CB8AC3E}">
        <p14:creationId xmlns:p14="http://schemas.microsoft.com/office/powerpoint/2010/main" val="3940967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E2A7C-0475-4CC1-A35D-F5FF9CC71DC2}"/>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err="1">
                <a:effectLst/>
                <a:latin typeface="Times New Roman" panose="02020603050405020304" pitchFamily="18" charset="0"/>
                <a:ea typeface="Calibri" panose="020F0502020204030204" pitchFamily="34" charset="0"/>
                <a:cs typeface="Arial" panose="020B0604020202020204" pitchFamily="34" charset="0"/>
              </a:rPr>
              <a:t>Plotly</a:t>
            </a:r>
            <a:r>
              <a:rPr lang="en-US" sz="2000" b="1" dirty="0">
                <a:effectLst/>
                <a:latin typeface="Times New Roman" panose="02020603050405020304" pitchFamily="18" charset="0"/>
                <a:ea typeface="Calibri" panose="020F0502020204030204" pitchFamily="34" charset="0"/>
                <a:cs typeface="Arial" panose="020B0604020202020204" pitchFamily="34" charset="0"/>
              </a:rPr>
              <a:t> Dash Dashboard Results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Interactive Data Visualization with </a:t>
            </a:r>
            <a:r>
              <a:rPr lang="en-US" sz="2000" dirty="0" err="1">
                <a:effectLst/>
                <a:latin typeface="Times New Roman" panose="02020603050405020304" pitchFamily="18" charset="0"/>
                <a:ea typeface="Calibri" panose="020F0502020204030204" pitchFamily="34" charset="0"/>
                <a:cs typeface="Arial" panose="020B0604020202020204" pitchFamily="34" charset="0"/>
              </a:rPr>
              <a:t>Plotly</a:t>
            </a:r>
            <a:r>
              <a:rPr lang="en-US" sz="2000" dirty="0">
                <a:effectLst/>
                <a:latin typeface="Times New Roman" panose="02020603050405020304" pitchFamily="18" charset="0"/>
                <a:ea typeface="Calibri" panose="020F0502020204030204" pitchFamily="34" charset="0"/>
                <a:cs typeface="Arial" panose="020B0604020202020204" pitchFamily="34" charset="0"/>
              </a:rPr>
              <a:t> Dash</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2F1C7A84-E37A-424E-A203-8CED6193E1C6}"/>
              </a:ext>
            </a:extLst>
          </p:cNvPr>
          <p:cNvSpPr>
            <a:spLocks noGrp="1"/>
          </p:cNvSpPr>
          <p:nvPr>
            <p:ph idx="1"/>
          </p:nvPr>
        </p:nvSpPr>
        <p:spPr>
          <a:xfrm>
            <a:off x="838200" y="1825625"/>
            <a:ext cx="4420850" cy="4351338"/>
          </a:xfrm>
        </p:spPr>
        <p:txBody>
          <a:bodyPr>
            <a:norm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Introduction to </a:t>
            </a:r>
            <a:r>
              <a:rPr lang="en-US" sz="1800" b="1" dirty="0" err="1">
                <a:effectLst/>
                <a:latin typeface="Times New Roman" panose="02020603050405020304" pitchFamily="18" charset="0"/>
                <a:ea typeface="Calibri" panose="020F0502020204030204" pitchFamily="34" charset="0"/>
                <a:cs typeface="Arial" panose="020B0604020202020204" pitchFamily="34" charset="0"/>
              </a:rPr>
              <a:t>Plotly</a:t>
            </a:r>
            <a:r>
              <a:rPr lang="en-US" sz="1800" b="1" dirty="0">
                <a:effectLst/>
                <a:latin typeface="Times New Roman" panose="02020603050405020304" pitchFamily="18" charset="0"/>
                <a:ea typeface="Calibri" panose="020F0502020204030204" pitchFamily="34" charset="0"/>
                <a:cs typeface="Arial" panose="020B0604020202020204" pitchFamily="34" charset="0"/>
              </a:rPr>
              <a:t> Dash:</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Plotly</a:t>
            </a:r>
            <a:r>
              <a:rPr lang="en-US" sz="1800" dirty="0">
                <a:effectLst/>
                <a:latin typeface="Times New Roman" panose="02020603050405020304" pitchFamily="18" charset="0"/>
                <a:ea typeface="Calibri" panose="020F0502020204030204" pitchFamily="34" charset="0"/>
                <a:cs typeface="Arial" panose="020B0604020202020204" pitchFamily="34" charset="0"/>
              </a:rPr>
              <a:t> Dash is utilized for creating interactive web applications. It's a powerful tool for data scientists to transform data into dynamic visualizations.</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Data Integration:</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   Our dashboard begins by importing SpaceX launch data into a pandas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dataframe</a:t>
            </a:r>
            <a:r>
              <a:rPr lang="en-US" sz="1800" dirty="0">
                <a:effectLst/>
                <a:latin typeface="Times New Roman" panose="02020603050405020304" pitchFamily="18" charset="0"/>
                <a:ea typeface="Calibri" panose="020F0502020204030204" pitchFamily="34" charset="0"/>
                <a:cs typeface="Arial" panose="020B0604020202020204" pitchFamily="34" charset="0"/>
              </a:rPr>
              <a:t>, setting the stage for our analysis and visualization.</a:t>
            </a:r>
            <a:r>
              <a:rPr lang="en-US" sz="1800" b="1"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effectLst/>
              <a:latin typeface="Times New Roman" panose="02020603050405020304" pitchFamily="18"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E9EB1CDF-C9FC-4DAA-B679-02F589BA075F}"/>
              </a:ext>
            </a:extLst>
          </p:cNvPr>
          <p:cNvSpPr txBox="1">
            <a:spLocks/>
          </p:cNvSpPr>
          <p:nvPr/>
        </p:nvSpPr>
        <p:spPr>
          <a:xfrm>
            <a:off x="6096000" y="1825625"/>
            <a:ext cx="44208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Low">
              <a:lnSpc>
                <a:spcPct val="107000"/>
              </a:lnSpc>
              <a:spcBef>
                <a:spcPts val="0"/>
              </a:spcBef>
              <a:spcAft>
                <a:spcPts val="800"/>
              </a:spcAft>
              <a:buFont typeface="Arial" panose="020B0604020202020204" pitchFamily="34" charset="0"/>
              <a:buNone/>
            </a:pPr>
            <a:r>
              <a:rPr lang="en-US" sz="1800" b="1" dirty="0">
                <a:latin typeface="Times New Roman" panose="02020603050405020304" pitchFamily="18" charset="0"/>
                <a:ea typeface="Calibri" panose="020F0502020204030204" pitchFamily="34" charset="0"/>
                <a:cs typeface="Arial" panose="020B0604020202020204" pitchFamily="34" charset="0"/>
              </a:rPr>
              <a:t>Building the Dashboard:</a:t>
            </a:r>
            <a:endParaRPr lang="en-US" sz="1800" b="1" dirty="0">
              <a:latin typeface="Calibri" panose="020F0502020204030204" pitchFamily="34" charset="0"/>
              <a:ea typeface="Calibri" panose="020F0502020204030204" pitchFamily="34" charset="0"/>
              <a:cs typeface="Arial" panose="020B0604020202020204" pitchFamily="34" charset="0"/>
            </a:endParaRPr>
          </a:p>
          <a:p>
            <a:pPr marL="0" indent="0" algn="justLow">
              <a:lnSpc>
                <a:spcPct val="107000"/>
              </a:lnSpc>
              <a:spcBef>
                <a:spcPts val="0"/>
              </a:spcBef>
              <a:spcAft>
                <a:spcPts val="800"/>
              </a:spcAft>
              <a:buNone/>
            </a:pPr>
            <a:r>
              <a:rPr lang="en-US" sz="1800" dirty="0">
                <a:latin typeface="Times New Roman" panose="02020603050405020304" pitchFamily="18" charset="0"/>
                <a:ea typeface="Calibri" panose="020F0502020204030204" pitchFamily="34" charset="0"/>
                <a:cs typeface="Arial" panose="020B0604020202020204" pitchFamily="34" charset="0"/>
              </a:rPr>
              <a:t>  A Dash application is initiated to construct our dashboard, which is the foundation for our interactive visualizations.</a:t>
            </a:r>
            <a:endParaRPr lang="en-US" sz="1800" dirty="0">
              <a:latin typeface="Calibri" panose="020F0502020204030204" pitchFamily="34" charset="0"/>
              <a:ea typeface="Calibri" panose="020F0502020204030204" pitchFamily="34" charset="0"/>
              <a:cs typeface="Arial" panose="020B0604020202020204" pitchFamily="34" charset="0"/>
            </a:endParaRPr>
          </a:p>
          <a:p>
            <a:pPr marL="0" indent="0" algn="justLow">
              <a:lnSpc>
                <a:spcPct val="107000"/>
              </a:lnSpc>
              <a:spcBef>
                <a:spcPts val="0"/>
              </a:spcBef>
              <a:spcAft>
                <a:spcPts val="800"/>
              </a:spcAft>
              <a:buFont typeface="Arial" panose="020B0604020202020204" pitchFamily="34" charset="0"/>
              <a:buNone/>
            </a:pPr>
            <a:endParaRPr lang="en-US" sz="1800" b="1" dirty="0">
              <a:latin typeface="Times New Roman" panose="02020603050405020304" pitchFamily="18" charset="0"/>
              <a:ea typeface="Calibri" panose="020F0502020204030204" pitchFamily="34" charset="0"/>
              <a:cs typeface="Arial" panose="020B0604020202020204" pitchFamily="34" charset="0"/>
            </a:endParaRPr>
          </a:p>
          <a:p>
            <a:pPr marL="0" indent="0" algn="justLow">
              <a:lnSpc>
                <a:spcPct val="107000"/>
              </a:lnSpc>
              <a:spcBef>
                <a:spcPts val="0"/>
              </a:spcBef>
              <a:spcAft>
                <a:spcPts val="800"/>
              </a:spcAft>
              <a:buFont typeface="Arial" panose="020B0604020202020204" pitchFamily="34" charset="0"/>
              <a:buNone/>
            </a:pPr>
            <a:r>
              <a:rPr lang="en-US" sz="1800" b="1" dirty="0">
                <a:latin typeface="Times New Roman" panose="02020603050405020304" pitchFamily="18" charset="0"/>
                <a:ea typeface="Calibri" panose="020F0502020204030204" pitchFamily="34" charset="0"/>
                <a:cs typeface="Arial" panose="020B0604020202020204" pitchFamily="34" charset="0"/>
              </a:rPr>
              <a:t>Interactive Elements:</a:t>
            </a:r>
            <a:endParaRPr lang="en-US" sz="1800" b="1" dirty="0">
              <a:latin typeface="Calibri" panose="020F0502020204030204" pitchFamily="34" charset="0"/>
              <a:ea typeface="Calibri" panose="020F0502020204030204" pitchFamily="34" charset="0"/>
              <a:cs typeface="Arial" panose="020B0604020202020204" pitchFamily="34" charset="0"/>
            </a:endParaRPr>
          </a:p>
          <a:p>
            <a:pPr marL="0" indent="0" algn="justLow">
              <a:lnSpc>
                <a:spcPct val="107000"/>
              </a:lnSpc>
              <a:spcBef>
                <a:spcPts val="0"/>
              </a:spcBef>
              <a:spcAft>
                <a:spcPts val="800"/>
              </a:spcAft>
              <a:buNone/>
            </a:pPr>
            <a:r>
              <a:rPr lang="en-US" sz="1800" dirty="0">
                <a:latin typeface="Times New Roman" panose="02020603050405020304" pitchFamily="18" charset="0"/>
                <a:ea typeface="Calibri" panose="020F0502020204030204" pitchFamily="34" charset="0"/>
                <a:cs typeface="Arial" panose="020B0604020202020204" pitchFamily="34" charset="0"/>
              </a:rPr>
              <a:t>   We've integrated interactive components like dropdown menus for launch site selection, allowing users to interactively explore the data.</a:t>
            </a:r>
            <a:endParaRPr lang="en-US" sz="1800" dirty="0">
              <a:latin typeface="Calibri" panose="020F0502020204030204" pitchFamily="34" charset="0"/>
              <a:ea typeface="Calibri" panose="020F0502020204030204" pitchFamily="34" charset="0"/>
              <a:cs typeface="Arial" panose="020B0604020202020204" pitchFamily="34" charset="0"/>
            </a:endParaRPr>
          </a:p>
          <a:p>
            <a:pPr marL="0" algn="justLow">
              <a:lnSpc>
                <a:spcPct val="107000"/>
              </a:lnSpc>
              <a:spcBef>
                <a:spcPts val="0"/>
              </a:spcBef>
              <a:spcAft>
                <a:spcPts val="800"/>
              </a:spcAft>
            </a:pPr>
            <a:endParaRPr lang="en-US" sz="1800" dirty="0">
              <a:latin typeface="Times New Roman" panose="02020603050405020304" pitchFamily="18" charset="0"/>
              <a:ea typeface="Calibri" panose="020F0502020204030204" pitchFamily="34" charset="0"/>
              <a:cs typeface="Arial" panose="020B0604020202020204" pitchFamily="34" charset="0"/>
            </a:endParaRPr>
          </a:p>
          <a:p>
            <a:pPr marL="0" algn="justLow">
              <a:lnSpc>
                <a:spcPct val="107000"/>
              </a:lnSpc>
              <a:spcBef>
                <a:spcPts val="0"/>
              </a:spcBef>
              <a:spcAft>
                <a:spcPts val="800"/>
              </a:spcAft>
            </a:pPr>
            <a:endParaRPr lang="en-US" sz="18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162896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355C7-EBB6-407C-811E-AD6E351109CF}"/>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Interactive Data Visualization with </a:t>
            </a:r>
            <a:r>
              <a:rPr lang="en-US" sz="2000" dirty="0" err="1">
                <a:effectLst/>
                <a:latin typeface="Times New Roman" panose="02020603050405020304" pitchFamily="18" charset="0"/>
                <a:ea typeface="Calibri" panose="020F0502020204030204" pitchFamily="34" charset="0"/>
                <a:cs typeface="Arial" panose="020B0604020202020204" pitchFamily="34" charset="0"/>
              </a:rPr>
              <a:t>Plotly</a:t>
            </a:r>
            <a:r>
              <a:rPr lang="en-US" sz="2000" dirty="0">
                <a:effectLst/>
                <a:latin typeface="Times New Roman" panose="02020603050405020304" pitchFamily="18" charset="0"/>
                <a:ea typeface="Calibri" panose="020F0502020204030204" pitchFamily="34" charset="0"/>
                <a:cs typeface="Arial" panose="020B0604020202020204" pitchFamily="34" charset="0"/>
              </a:rPr>
              <a:t> Dash</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3FD010B5-9A07-4395-9E13-A98FD430E0D3}"/>
              </a:ext>
            </a:extLst>
          </p:cNvPr>
          <p:cNvSpPr>
            <a:spLocks noGrp="1"/>
          </p:cNvSpPr>
          <p:nvPr>
            <p:ph idx="1"/>
          </p:nvPr>
        </p:nvSpPr>
        <p:spPr>
          <a:xfrm>
            <a:off x="838200" y="1690688"/>
            <a:ext cx="10515600" cy="4351338"/>
          </a:xfrm>
        </p:spPr>
        <p:txBody>
          <a:bodyPr>
            <a:noAutofit/>
          </a:bodyPr>
          <a:lstStyle/>
          <a:p>
            <a:pPr marL="0" marR="0" indent="0" algn="just">
              <a:lnSpc>
                <a:spcPct val="107000"/>
              </a:lnSpc>
              <a:spcBef>
                <a:spcPts val="0"/>
              </a:spcBef>
              <a:spcAft>
                <a:spcPts val="800"/>
              </a:spcAft>
              <a:buNone/>
            </a:pPr>
            <a:r>
              <a:rPr lang="en-US" sz="1600" b="1" dirty="0">
                <a:effectLst/>
                <a:latin typeface="Times New Roman" panose="02020603050405020304" pitchFamily="18" charset="0"/>
                <a:ea typeface="Calibri" panose="020F0502020204030204" pitchFamily="34" charset="0"/>
                <a:cs typeface="Arial" panose="020B0604020202020204" pitchFamily="34" charset="0"/>
              </a:rPr>
              <a:t>Visualizations Showcased:</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Arial" panose="020B0604020202020204" pitchFamily="34" charset="0"/>
              </a:rPr>
              <a:t>     Pie charts depicting successful launches for selected sites.</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Arial" panose="020B0604020202020204" pitchFamily="34" charset="0"/>
              </a:rPr>
              <a:t>     Scatter plots correlating payload mass with launch success, enhanced by payload range sliders for dynamic data exploration.</a:t>
            </a:r>
          </a:p>
          <a:p>
            <a:pPr marL="0" marR="0" algn="just">
              <a:lnSpc>
                <a:spcPct val="107000"/>
              </a:lnSpc>
              <a:spcBef>
                <a:spcPts val="0"/>
              </a:spcBef>
              <a:spcAft>
                <a:spcPts val="800"/>
              </a:spcAft>
            </a:pP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600" b="1" dirty="0">
                <a:effectLst/>
                <a:latin typeface="Times New Roman" panose="02020603050405020304" pitchFamily="18" charset="0"/>
                <a:ea typeface="Calibri" panose="020F0502020204030204" pitchFamily="34" charset="0"/>
                <a:cs typeface="Arial" panose="020B0604020202020204" pitchFamily="34" charset="0"/>
              </a:rPr>
              <a:t>Dashboard Dynamics:</a:t>
            </a:r>
            <a:endParaRPr lang="en-US" sz="16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Arial" panose="020B0604020202020204" pitchFamily="34" charset="0"/>
              </a:rPr>
              <a:t>  Employing callback functions, the dashboard updates visualizations based on user selections, showcasing the dynamic nature of data exploration with Dash.</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endParaRPr lang="en-US" sz="16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600" b="1" dirty="0">
                <a:effectLst/>
                <a:latin typeface="Times New Roman" panose="02020603050405020304" pitchFamily="18" charset="0"/>
                <a:ea typeface="Calibri" panose="020F0502020204030204" pitchFamily="34" charset="0"/>
                <a:cs typeface="Arial" panose="020B0604020202020204" pitchFamily="34" charset="0"/>
              </a:rPr>
              <a:t>Deployment:</a:t>
            </a:r>
            <a:endParaRPr lang="en-US" sz="16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Arial" panose="020B0604020202020204" pitchFamily="34" charset="0"/>
              </a:rPr>
              <a:t>   The dashboard is deployed via a web server, enabling accessible and interactive data analysis.</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indent="0" algn="just">
              <a:buNone/>
            </a:pPr>
            <a:endParaRPr lang="en-US" sz="1600" dirty="0"/>
          </a:p>
        </p:txBody>
      </p:sp>
    </p:spTree>
    <p:extLst>
      <p:ext uri="{BB962C8B-B14F-4D97-AF65-F5344CB8AC3E}">
        <p14:creationId xmlns:p14="http://schemas.microsoft.com/office/powerpoint/2010/main" val="1981255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6E6E4-D196-4E1B-BDAF-52961E4674E9}"/>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Predictive Analysis (Classification) Results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Outcomes of Predictive Analysis in Falcon 9 First Stage Landing Prediction</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91C19AF7-A543-4D21-9A87-01EDF068D455}"/>
              </a:ext>
            </a:extLst>
          </p:cNvPr>
          <p:cNvSpPr>
            <a:spLocks noGrp="1"/>
          </p:cNvSpPr>
          <p:nvPr>
            <p:ph idx="1"/>
          </p:nvPr>
        </p:nvSpPr>
        <p:spPr/>
        <p:txBody>
          <a:bodyPr>
            <a:normAutofit lnSpcReduction="10000"/>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Project Overview:</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objective was to predict the first stage landing of SpaceX Falcon 9 rockets. This prediction helps in estimating the launch costs and aids in competitive bidding.</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Data Preparation and Exploratory Analysis: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A thorough data preparation process was conducted, including standardization of data and splitting into training and test sets.</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Modeling and Hyperparameter Tuning:</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Different classification models were explored: Logistic Regression, Support Vector Machine (SVM), Decision Tree Classifier, and K Nearest Neighbors (KNN).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Grid Search CV was employed for hyperparameter tuning to optimize each model.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061736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8A8A8-A3D8-4FED-9D2E-80F09620F79D}"/>
              </a:ext>
            </a:extLst>
          </p:cNvPr>
          <p:cNvSpPr>
            <a:spLocks noGrp="1"/>
          </p:cNvSpPr>
          <p:nvPr>
            <p:ph type="title"/>
          </p:nvPr>
        </p:nvSpPr>
        <p:spPr/>
        <p:txBody>
          <a:bodyPr>
            <a:normAutofit/>
          </a:bodyPr>
          <a:lstStyle/>
          <a:p>
            <a:pPr algn="ct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Outcomes of Predictive Analysis in Falcon 9 First Stage Landing Prediction</a:t>
            </a:r>
            <a:endParaRPr lang="en-US" sz="2000" dirty="0"/>
          </a:p>
        </p:txBody>
      </p:sp>
      <p:sp>
        <p:nvSpPr>
          <p:cNvPr id="3" name="Content Placeholder 2">
            <a:extLst>
              <a:ext uri="{FF2B5EF4-FFF2-40B4-BE49-F238E27FC236}">
                <a16:creationId xmlns:a16="http://schemas.microsoft.com/office/drawing/2014/main" id="{B199C100-D1A5-4750-B277-F73A3D6C2DCD}"/>
              </a:ext>
            </a:extLst>
          </p:cNvPr>
          <p:cNvSpPr>
            <a:spLocks noGrp="1"/>
          </p:cNvSpPr>
          <p:nvPr>
            <p:ph idx="1"/>
          </p:nvPr>
        </p:nvSpPr>
        <p:spPr/>
        <p:txBody>
          <a:bodyPr>
            <a:no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Model Performance and Validation:</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Logistic Regression: Achieved an accuracy of 84.64% on validation data. Best parameters were C: 0.01, penalty: 'l2', solver: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lbfgs</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Support Vector Machine (SVM): Optimal parameters were C: 1.0, gamma: 0.0316, kernel: 'sigmoid', with an accuracy of 84.82%.</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Decision Tree Classifier: Best achieved with entropy criterion,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max_depth</a:t>
            </a:r>
            <a:r>
              <a:rPr lang="en-US" sz="1800" dirty="0">
                <a:effectLst/>
                <a:latin typeface="Times New Roman" panose="02020603050405020304" pitchFamily="18" charset="0"/>
                <a:ea typeface="Calibri" panose="020F0502020204030204" pitchFamily="34" charset="0"/>
                <a:cs typeface="Arial" panose="020B0604020202020204" pitchFamily="34" charset="0"/>
              </a:rPr>
              <a:t>: 2, and other parameters, leading to an accuracy of 87.68%.</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K Nearest Neighbors (KNN): The model was fine-tuned for the number of neighbors and algorithm, showing significant predictive capability.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endParaRPr lang="en-US" sz="1800" b="1" dirty="0">
              <a:effectLst/>
              <a:latin typeface="Times New Roman" panose="02020603050405020304" pitchFamily="18" charset="0"/>
              <a:ea typeface="Calibri" panose="020F0502020204030204" pitchFamily="34" charset="0"/>
              <a:cs typeface="Arial" panose="020B0604020202020204" pitchFamily="34" charset="0"/>
            </a:endParaRPr>
          </a:p>
          <a:p>
            <a:endParaRPr lang="en-US" sz="1800" dirty="0"/>
          </a:p>
        </p:txBody>
      </p:sp>
    </p:spTree>
    <p:extLst>
      <p:ext uri="{BB962C8B-B14F-4D97-AF65-F5344CB8AC3E}">
        <p14:creationId xmlns:p14="http://schemas.microsoft.com/office/powerpoint/2010/main" val="41674482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D41FC-3E10-4704-883A-43FBB145B8DD}"/>
              </a:ext>
            </a:extLst>
          </p:cNvPr>
          <p:cNvSpPr>
            <a:spLocks noGrp="1"/>
          </p:cNvSpPr>
          <p:nvPr>
            <p:ph type="title"/>
          </p:nvPr>
        </p:nvSpPr>
        <p:spPr/>
        <p:txBody>
          <a:bodyPr>
            <a:normAutofit/>
          </a:bodyPr>
          <a:lstStyle/>
          <a:p>
            <a:pPr algn="ct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Outcomes of Predictive Analysis in Falcon 9 First Stage Landing Prediction</a:t>
            </a:r>
            <a:endParaRPr lang="en-US" sz="2000" dirty="0"/>
          </a:p>
        </p:txBody>
      </p:sp>
      <p:sp>
        <p:nvSpPr>
          <p:cNvPr id="3" name="Content Placeholder 2">
            <a:extLst>
              <a:ext uri="{FF2B5EF4-FFF2-40B4-BE49-F238E27FC236}">
                <a16:creationId xmlns:a16="http://schemas.microsoft.com/office/drawing/2014/main" id="{49972133-CEFB-4B35-B6E3-DF2F34772259}"/>
              </a:ext>
            </a:extLst>
          </p:cNvPr>
          <p:cNvSpPr>
            <a:spLocks noGrp="1"/>
          </p:cNvSpPr>
          <p:nvPr>
            <p:ph idx="1"/>
          </p:nvPr>
        </p:nvSpPr>
        <p:spPr/>
        <p:txBody>
          <a:bodyPr>
            <a:normAutofit fontScale="62500" lnSpcReduction="20000"/>
          </a:bodyPr>
          <a:lstStyle/>
          <a:p>
            <a:pPr marL="0" marR="0" indent="0" algn="just">
              <a:lnSpc>
                <a:spcPct val="107000"/>
              </a:lnSpc>
              <a:spcBef>
                <a:spcPts val="0"/>
              </a:spcBef>
              <a:spcAft>
                <a:spcPts val="800"/>
              </a:spcAft>
              <a:buNone/>
            </a:pPr>
            <a:r>
              <a:rPr lang="en-US" sz="2800" b="1" dirty="0">
                <a:effectLst/>
                <a:latin typeface="Times New Roman" panose="02020603050405020304" pitchFamily="18" charset="0"/>
                <a:ea typeface="Calibri" panose="020F0502020204030204" pitchFamily="34" charset="0"/>
                <a:cs typeface="Arial" panose="020B0604020202020204" pitchFamily="34" charset="0"/>
              </a:rPr>
              <a:t>Confusion Matrix Analysis:</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Arial" panose="020B0604020202020204" pitchFamily="34" charset="0"/>
              </a:rPr>
              <a:t>   The confusion matrices for each model were analyzed to understand the true positive, false positive, true negative, and false negative rates. This helped in assessing the model's ability to distinguish between successful and unsuccessful landings.</a:t>
            </a:r>
            <a:endParaRPr lang="en-US" sz="2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endParaRPr lang="en-US" sz="2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2800" b="1" dirty="0">
                <a:effectLst/>
                <a:latin typeface="Times New Roman" panose="02020603050405020304" pitchFamily="18" charset="0"/>
                <a:ea typeface="Calibri" panose="020F0502020204030204" pitchFamily="34" charset="0"/>
                <a:cs typeface="Arial" panose="020B0604020202020204" pitchFamily="34" charset="0"/>
              </a:rPr>
              <a:t>Best Performing Model:</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Arial" panose="020B0604020202020204" pitchFamily="34" charset="0"/>
              </a:rPr>
              <a:t>   Among all models, the Decision Tree Classifier showed the highest accuracy, making it the most effective for this specific prediction task.</a:t>
            </a:r>
            <a:endParaRPr lang="en-US" sz="2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endParaRPr lang="en-US" sz="2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2800" b="1" dirty="0">
                <a:effectLst/>
                <a:latin typeface="Times New Roman" panose="02020603050405020304" pitchFamily="18" charset="0"/>
                <a:ea typeface="Calibri" panose="020F0502020204030204" pitchFamily="34" charset="0"/>
                <a:cs typeface="Arial" panose="020B0604020202020204" pitchFamily="34" charset="0"/>
              </a:rPr>
              <a:t>Conclusion and Implications:</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Arial" panose="020B0604020202020204" pitchFamily="34" charset="0"/>
              </a:rPr>
              <a:t>   The predictive analysis demonstrates the capability of machine learning in enhancing decision-making in aerospace. These models can significantly impact cost estimation and strategic planning for space missions.</a:t>
            </a:r>
            <a:endParaRPr lang="en-US" sz="2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7643827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88761-E2DB-4318-AE4D-D8FB6406453E}"/>
              </a:ext>
            </a:extLst>
          </p:cNvPr>
          <p:cNvSpPr>
            <a:spLocks noGrp="1"/>
          </p:cNvSpPr>
          <p:nvPr>
            <p:ph type="title"/>
          </p:nvPr>
        </p:nvSpPr>
        <p:spPr/>
        <p:txBody>
          <a:bodyPr/>
          <a:lstStyle/>
          <a:p>
            <a:pPr algn="ctr"/>
            <a:r>
              <a:rPr lang="en-US" sz="4400" b="1" dirty="0">
                <a:effectLst/>
                <a:latin typeface="Times New Roman" panose="02020603050405020304" pitchFamily="18" charset="0"/>
                <a:ea typeface="Calibri" panose="020F0502020204030204" pitchFamily="34" charset="0"/>
                <a:cs typeface="Arial" panose="020B0604020202020204" pitchFamily="34" charset="0"/>
              </a:rPr>
              <a:t>Conclusion</a:t>
            </a:r>
            <a:br>
              <a:rPr lang="en-US" sz="44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7F295E02-A15E-435C-8A43-71A0C4281A1A}"/>
              </a:ext>
            </a:extLst>
          </p:cNvPr>
          <p:cNvSpPr>
            <a:spLocks noGrp="1"/>
          </p:cNvSpPr>
          <p:nvPr>
            <p:ph idx="1"/>
          </p:nvPr>
        </p:nvSpPr>
        <p:spPr>
          <a:xfrm>
            <a:off x="838200" y="1439056"/>
            <a:ext cx="10515600" cy="4752897"/>
          </a:xfrm>
        </p:spPr>
        <p:txBody>
          <a:bodyPr>
            <a:normAutofit fontScale="92500" lnSpcReduction="20000"/>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Integration of Comprehensive Skills: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capstone project served as a culmination of the skills learned throughout the IBM Data Science Professional Certificate series. It emphasized practical applications in data science and machine learning, including data loading and cleaning, exploratory data analysis, SQL data analysis, data visualization, and model building.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Real-World Application and Skills Mastery:</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project enabled the application of data science knowledge to real-life scenarios, notably analyzing and visualizing data using Python. It involved feature engineering and building and validating predictive machine learning models to address real-world data problems.</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Project Focus and Learning Outcomes: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A key focus was the analysis of the New York City 311 service request system, providing insights for the Department of Housing Preservation and Development. This involved using various techniques learned throughout the course to address increasing 311 complaints effectively.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project showcased the ability to apply diverse data science and machine learning techniques to a practical business scenario, thereby building a predictive model and creating actionable insights</a:t>
            </a:r>
            <a:r>
              <a:rPr lang="en-US" sz="1800" dirty="0">
                <a:effectLst/>
                <a:latin typeface="Times New Roman" panose="02020603050405020304" pitchFamily="18" charset="0"/>
                <a:ea typeface="MS Gothic" panose="020B0609070205080204" pitchFamily="49" charset="-128"/>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1807863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DEAC-212B-477F-86D8-3A9F7D0BA0F5}"/>
              </a:ext>
            </a:extLst>
          </p:cNvPr>
          <p:cNvSpPr>
            <a:spLocks noGrp="1"/>
          </p:cNvSpPr>
          <p:nvPr>
            <p:ph type="title"/>
          </p:nvPr>
        </p:nvSpPr>
        <p:spPr/>
        <p:txBody>
          <a:bodyPr/>
          <a:lstStyle/>
          <a:p>
            <a:pPr algn="ctr"/>
            <a:r>
              <a:rPr lang="en-US" sz="4400" b="1" dirty="0">
                <a:effectLst/>
                <a:latin typeface="Times New Roman" panose="02020603050405020304" pitchFamily="18" charset="0"/>
                <a:ea typeface="Calibri" panose="020F0502020204030204" pitchFamily="34" charset="0"/>
                <a:cs typeface="Arial" panose="020B0604020202020204" pitchFamily="34" charset="0"/>
              </a:rPr>
              <a:t>Conclusion</a:t>
            </a:r>
            <a:endParaRPr lang="en-US" dirty="0"/>
          </a:p>
        </p:txBody>
      </p:sp>
      <p:sp>
        <p:nvSpPr>
          <p:cNvPr id="3" name="Content Placeholder 2">
            <a:extLst>
              <a:ext uri="{FF2B5EF4-FFF2-40B4-BE49-F238E27FC236}">
                <a16:creationId xmlns:a16="http://schemas.microsoft.com/office/drawing/2014/main" id="{49A7D319-FB73-44AC-A48F-8BAAC989BEB3}"/>
              </a:ext>
            </a:extLst>
          </p:cNvPr>
          <p:cNvSpPr>
            <a:spLocks noGrp="1"/>
          </p:cNvSpPr>
          <p:nvPr>
            <p:ph idx="1"/>
          </p:nvPr>
        </p:nvSpPr>
        <p:spPr/>
        <p:txBody>
          <a:bodyPr>
            <a:normAutofit fontScale="62500" lnSpcReduction="20000"/>
          </a:bodyPr>
          <a:lstStyle/>
          <a:p>
            <a:pPr marL="0" marR="0" indent="0">
              <a:lnSpc>
                <a:spcPct val="107000"/>
              </a:lnSpc>
              <a:spcBef>
                <a:spcPts val="0"/>
              </a:spcBef>
              <a:spcAft>
                <a:spcPts val="800"/>
              </a:spcAft>
              <a:buNone/>
            </a:pPr>
            <a:r>
              <a:rPr lang="en-US" sz="2800" b="1" dirty="0">
                <a:effectLst/>
                <a:latin typeface="Times New Roman" panose="02020603050405020304" pitchFamily="18" charset="0"/>
                <a:ea typeface="Calibri" panose="020F0502020204030204" pitchFamily="34" charset="0"/>
                <a:cs typeface="Arial" panose="020B0604020202020204" pitchFamily="34" charset="0"/>
              </a:rPr>
              <a:t>Reflection on the Learning Journey:</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Arial" panose="020B0604020202020204" pitchFamily="34" charset="0"/>
              </a:rPr>
              <a:t>   The capstone project highlighted the dynamic and applied nature of data science and machine learning education. It provided a hands-on experience in tackling real-world challenges, reflecting the evolving demands and applications in the field.</a:t>
            </a:r>
          </a:p>
          <a:p>
            <a:pPr marL="0" marR="0">
              <a:lnSpc>
                <a:spcPct val="107000"/>
              </a:lnSpc>
              <a:spcBef>
                <a:spcPts val="0"/>
              </a:spcBef>
              <a:spcAft>
                <a:spcPts val="800"/>
              </a:spcAft>
            </a:pPr>
            <a:endParaRPr lang="en-US" sz="2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2800" b="1" dirty="0">
                <a:effectLst/>
                <a:latin typeface="Times New Roman" panose="02020603050405020304" pitchFamily="18" charset="0"/>
                <a:ea typeface="Calibri" panose="020F0502020204030204" pitchFamily="34" charset="0"/>
                <a:cs typeface="Arial" panose="020B0604020202020204" pitchFamily="34" charset="0"/>
              </a:rPr>
              <a:t>Future Implications and Career Readiness:</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Arial" panose="020B0604020202020204" pitchFamily="34" charset="0"/>
              </a:rPr>
              <a:t>   Successfully completing the project demonstrates job readiness in the field of data science, highlighting the ability to employ data science tools in real-world scenarios. The skills acquired and showcased are vital for prospective employers and future career endeavors in data science and related fields.</a:t>
            </a:r>
            <a:endParaRPr lang="en-US" sz="2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2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2800" b="1" dirty="0">
                <a:effectLst/>
                <a:latin typeface="Times New Roman" panose="02020603050405020304" pitchFamily="18" charset="0"/>
                <a:ea typeface="Calibri" panose="020F0502020204030204" pitchFamily="34" charset="0"/>
                <a:cs typeface="Arial" panose="020B0604020202020204" pitchFamily="34" charset="0"/>
              </a:rPr>
              <a:t>Closing Remarks:</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r>
              <a:rPr lang="en-US" sz="2800" dirty="0">
                <a:effectLst/>
                <a:latin typeface="Times New Roman" panose="02020603050405020304" pitchFamily="18" charset="0"/>
                <a:ea typeface="Calibri" panose="020F0502020204030204" pitchFamily="34" charset="0"/>
              </a:rPr>
              <a:t>   The capstone project represented a significant step in bridging the gap between academic learning and professional application. It exemplified the transformative power of data science and machine learning in solving complex, real-world problems across various domains</a:t>
            </a:r>
            <a:endParaRPr lang="en-US" dirty="0"/>
          </a:p>
          <a:p>
            <a:endParaRPr lang="en-US" dirty="0"/>
          </a:p>
        </p:txBody>
      </p:sp>
    </p:spTree>
    <p:extLst>
      <p:ext uri="{BB962C8B-B14F-4D97-AF65-F5344CB8AC3E}">
        <p14:creationId xmlns:p14="http://schemas.microsoft.com/office/powerpoint/2010/main" val="2285095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9A16E-59AC-4693-815F-D9FFC149AE50}"/>
              </a:ext>
            </a:extLst>
          </p:cNvPr>
          <p:cNvSpPr>
            <a:spLocks noGrp="1"/>
          </p:cNvSpPr>
          <p:nvPr>
            <p:ph type="title"/>
          </p:nvPr>
        </p:nvSpPr>
        <p:spPr>
          <a:xfrm>
            <a:off x="838200" y="365125"/>
            <a:ext cx="10515600" cy="1118901"/>
          </a:xfrm>
        </p:spPr>
        <p:txBody>
          <a:bodyPr>
            <a:normAutofit/>
          </a:bodyPr>
          <a:lstStyle/>
          <a:p>
            <a:pPr marL="0" marR="0" algn="ctr">
              <a:lnSpc>
                <a:spcPct val="107000"/>
              </a:lnSpc>
              <a:spcBef>
                <a:spcPts val="0"/>
              </a:spcBef>
              <a:spcAft>
                <a:spcPts val="800"/>
              </a:spcAft>
            </a:pPr>
            <a:r>
              <a:rPr lang="en-US" sz="2000" b="1" dirty="0">
                <a:effectLst/>
                <a:latin typeface="Times New Roman" panose="02020603050405020304" pitchFamily="18" charset="0"/>
                <a:ea typeface="Calibri" panose="020F0502020204030204" pitchFamily="34" charset="0"/>
                <a:cs typeface="Arial" panose="020B0604020202020204" pitchFamily="34" charset="0"/>
              </a:rPr>
              <a:t>Creative Enhancements</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Innovative Approaches in Data Science and Machine Learning</a:t>
            </a:r>
            <a:endParaRPr lang="en-US" sz="2000" dirty="0"/>
          </a:p>
        </p:txBody>
      </p:sp>
      <p:sp>
        <p:nvSpPr>
          <p:cNvPr id="3" name="Content Placeholder 2">
            <a:extLst>
              <a:ext uri="{FF2B5EF4-FFF2-40B4-BE49-F238E27FC236}">
                <a16:creationId xmlns:a16="http://schemas.microsoft.com/office/drawing/2014/main" id="{A807D486-2BF7-40F1-B190-73F011540F6B}"/>
              </a:ext>
            </a:extLst>
          </p:cNvPr>
          <p:cNvSpPr>
            <a:spLocks noGrp="1"/>
          </p:cNvSpPr>
          <p:nvPr>
            <p:ph idx="1"/>
          </p:nvPr>
        </p:nvSpPr>
        <p:spPr>
          <a:xfrm>
            <a:off x="647076" y="1698886"/>
            <a:ext cx="5097905" cy="4776866"/>
          </a:xfrm>
        </p:spPr>
        <p:txBody>
          <a:bodyPr>
            <a:normAutofit fontScale="92500" lnSpcReduction="10000"/>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Beyond Basic Requirements: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project transcended basic course requirements by incorporating advanced data analysis and predictive modeling techniques. It provided a real-world taste of data science challenges, such as predicting the Falcon 9 first stage landing, a critical factor in cost-effective space missions.</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Creative Elements in Project Execution:</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Utilized creative problem-solving approaches in data collection and wrangling, ensuring robust and reliable data for analysis.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Implemented innovative exploratory data analysis strategies, employing both traditional statistical methods and modern data visualization tools for deeper insights.</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indent="0" algn="just">
              <a:buNone/>
            </a:pPr>
            <a:endParaRPr lang="en-US" dirty="0"/>
          </a:p>
        </p:txBody>
      </p:sp>
      <p:sp>
        <p:nvSpPr>
          <p:cNvPr id="4" name="Content Placeholder 2">
            <a:extLst>
              <a:ext uri="{FF2B5EF4-FFF2-40B4-BE49-F238E27FC236}">
                <a16:creationId xmlns:a16="http://schemas.microsoft.com/office/drawing/2014/main" id="{0ACF5A1A-A19C-468B-A0F3-514C50B7216C}"/>
              </a:ext>
            </a:extLst>
          </p:cNvPr>
          <p:cNvSpPr txBox="1">
            <a:spLocks/>
          </p:cNvSpPr>
          <p:nvPr/>
        </p:nvSpPr>
        <p:spPr>
          <a:xfrm>
            <a:off x="6447019" y="1698886"/>
            <a:ext cx="5097905" cy="34602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7000"/>
              </a:lnSpc>
              <a:spcBef>
                <a:spcPts val="0"/>
              </a:spcBef>
              <a:spcAft>
                <a:spcPts val="800"/>
              </a:spcAft>
              <a:buFont typeface="Arial" panose="020B0604020202020204" pitchFamily="34" charset="0"/>
              <a:buNone/>
            </a:pPr>
            <a:r>
              <a:rPr lang="en-US" sz="1800" b="1" dirty="0">
                <a:latin typeface="Times New Roman" panose="02020603050405020304" pitchFamily="18" charset="0"/>
                <a:ea typeface="Calibri" panose="020F0502020204030204" pitchFamily="34" charset="0"/>
                <a:cs typeface="Arial" panose="020B0604020202020204" pitchFamily="34" charset="0"/>
              </a:rPr>
              <a:t>Innovative Methodologies:</a:t>
            </a:r>
            <a:endParaRPr lang="en-US" sz="1800" b="1" dirty="0">
              <a:latin typeface="Calibri" panose="020F0502020204030204" pitchFamily="34" charset="0"/>
              <a:ea typeface="Calibri" panose="020F0502020204030204" pitchFamily="34" charset="0"/>
              <a:cs typeface="Arial" panose="020B0604020202020204" pitchFamily="34" charset="0"/>
            </a:endParaRPr>
          </a:p>
          <a:p>
            <a:pPr marL="0" algn="just">
              <a:lnSpc>
                <a:spcPct val="107000"/>
              </a:lnSpc>
              <a:spcBef>
                <a:spcPts val="0"/>
              </a:spcBef>
              <a:spcAft>
                <a:spcPts val="800"/>
              </a:spcAft>
            </a:pPr>
            <a:r>
              <a:rPr lang="en-US" sz="1800" dirty="0">
                <a:latin typeface="Times New Roman" panose="02020603050405020304" pitchFamily="18" charset="0"/>
                <a:ea typeface="Calibri" panose="020F0502020204030204" pitchFamily="34" charset="0"/>
                <a:cs typeface="Arial" panose="020B0604020202020204" pitchFamily="34" charset="0"/>
              </a:rPr>
              <a:t>   Applied cutting-edge machine learning models for predictive analysis, moving beyond conventional algorithms to explore more complex and efficient techniques.</a:t>
            </a:r>
            <a:endParaRPr lang="en-US" sz="1800" dirty="0">
              <a:latin typeface="Calibri" panose="020F0502020204030204" pitchFamily="34" charset="0"/>
              <a:ea typeface="Calibri" panose="020F0502020204030204" pitchFamily="34" charset="0"/>
              <a:cs typeface="Arial" panose="020B0604020202020204" pitchFamily="34" charset="0"/>
            </a:endParaRPr>
          </a:p>
          <a:p>
            <a:pPr marL="0" algn="just">
              <a:lnSpc>
                <a:spcPct val="107000"/>
              </a:lnSpc>
              <a:spcBef>
                <a:spcPts val="0"/>
              </a:spcBef>
              <a:spcAft>
                <a:spcPts val="800"/>
              </a:spcAft>
            </a:pPr>
            <a:r>
              <a:rPr lang="en-US" sz="1800" dirty="0">
                <a:latin typeface="Times New Roman" panose="02020603050405020304" pitchFamily="18" charset="0"/>
                <a:ea typeface="Calibri" panose="020F0502020204030204" pitchFamily="34" charset="0"/>
                <a:cs typeface="Arial" panose="020B0604020202020204" pitchFamily="34" charset="0"/>
              </a:rPr>
              <a:t>   Engaged in feature engineering exercises using Python, creatively identifying and transforming variables to enhance model performance.</a:t>
            </a:r>
            <a:endParaRPr lang="en-US" sz="1800" dirty="0">
              <a:latin typeface="Calibri" panose="020F0502020204030204" pitchFamily="34" charset="0"/>
              <a:ea typeface="Calibri" panose="020F0502020204030204" pitchFamily="34" charset="0"/>
              <a:cs typeface="Arial" panose="020B0604020202020204" pitchFamily="34" charset="0"/>
            </a:endParaRPr>
          </a:p>
          <a:p>
            <a:pPr marL="0" indent="0" algn="just">
              <a:buFont typeface="Arial" panose="020B0604020202020204" pitchFamily="34" charset="0"/>
              <a:buNone/>
            </a:pPr>
            <a:endParaRPr lang="en-US" dirty="0"/>
          </a:p>
        </p:txBody>
      </p:sp>
    </p:spTree>
    <p:extLst>
      <p:ext uri="{BB962C8B-B14F-4D97-AF65-F5344CB8AC3E}">
        <p14:creationId xmlns:p14="http://schemas.microsoft.com/office/powerpoint/2010/main" val="2793703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4F44C-90A8-4014-A4F4-AE6557BD5B4D}"/>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Analysis and Prediction of NYC 311 Service Requests</a:t>
            </a:r>
            <a:endParaRPr lang="en-US" sz="2000" dirty="0"/>
          </a:p>
        </p:txBody>
      </p:sp>
      <p:sp>
        <p:nvSpPr>
          <p:cNvPr id="3" name="Content Placeholder 2">
            <a:extLst>
              <a:ext uri="{FF2B5EF4-FFF2-40B4-BE49-F238E27FC236}">
                <a16:creationId xmlns:a16="http://schemas.microsoft.com/office/drawing/2014/main" id="{97BF9C16-2683-431E-8584-575C367D4D06}"/>
              </a:ext>
            </a:extLst>
          </p:cNvPr>
          <p:cNvSpPr>
            <a:spLocks noGrp="1"/>
          </p:cNvSpPr>
          <p:nvPr>
            <p:ph idx="1"/>
          </p:nvPr>
        </p:nvSpPr>
        <p:spPr/>
        <p:txBody>
          <a:bodyPr>
            <a:normAutofit/>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Major Findings: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Exploratory Data Analysis: Identified that most buildings in the dataset were over 80 years old and found a lack of strong correlation among many features, using a threshold of 0.3 to focus on key predictors like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BuiltFAR</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FacilFAR</a:t>
            </a:r>
            <a:r>
              <a:rPr lang="en-US" sz="1800" dirty="0">
                <a:effectLst/>
                <a:latin typeface="Times New Roman" panose="02020603050405020304" pitchFamily="18" charset="0"/>
                <a:ea typeface="Calibri" panose="020F0502020204030204" pitchFamily="34" charset="0"/>
                <a:cs typeface="Arial" panose="020B0604020202020204" pitchFamily="34" charset="0"/>
              </a:rPr>
              <a:t>', and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NumFloors</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Seasonal Trends: Discovered a seasonal pattern in the complaints, peaking in winter, suggesting a potential for predictive maintenance to level resources.</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Predictive Analysis: The top complaint identified was related to heating and hot/water issues, predominantly in The Bronx. Key predictive factors included building size and age, with the KNN model achieving an impressive 98% accuracy.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p>
        </p:txBody>
      </p:sp>
    </p:spTree>
    <p:extLst>
      <p:ext uri="{BB962C8B-B14F-4D97-AF65-F5344CB8AC3E}">
        <p14:creationId xmlns:p14="http://schemas.microsoft.com/office/powerpoint/2010/main" val="22173706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85AD-C5C7-462F-AC97-A204EFB47023}"/>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Innovative Approaches in Data Science and Machine Learning</a:t>
            </a:r>
            <a:endParaRPr lang="en-US" sz="2000" dirty="0"/>
          </a:p>
        </p:txBody>
      </p:sp>
      <p:sp>
        <p:nvSpPr>
          <p:cNvPr id="3" name="Content Placeholder 2">
            <a:extLst>
              <a:ext uri="{FF2B5EF4-FFF2-40B4-BE49-F238E27FC236}">
                <a16:creationId xmlns:a16="http://schemas.microsoft.com/office/drawing/2014/main" id="{6A3466EF-F225-462B-886D-F0A9C2781A38}"/>
              </a:ext>
            </a:extLst>
          </p:cNvPr>
          <p:cNvSpPr>
            <a:spLocks noGrp="1"/>
          </p:cNvSpPr>
          <p:nvPr>
            <p:ph idx="1"/>
          </p:nvPr>
        </p:nvSpPr>
        <p:spPr>
          <a:xfrm>
            <a:off x="838200" y="1975526"/>
            <a:ext cx="10515600" cy="4351338"/>
          </a:xfrm>
        </p:spPr>
        <p:txBody>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Actionable Insights and Real-World Application:</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Developed predictive models not just as academic exercises, but with a focus on generating actionable insights for real-life data problems, such as cost estimation in competitive space launches.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project work simulated the role of a data scientist in a startup environment, fostering innovative thinking and application-oriented learning.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endParaRPr lang="en-US" sz="1800" b="1"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Project Showcase and Professional Preparedness: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The creative enhancements and innovative approaches implemented in the project demonstrate a readiness for professional challenges in the field of data science and machine learning.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7645302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B1A27-244D-4B18-AEF1-8A4472ED26B3}"/>
              </a:ext>
            </a:extLst>
          </p:cNvPr>
          <p:cNvSpPr>
            <a:spLocks noGrp="1"/>
          </p:cNvSpPr>
          <p:nvPr>
            <p:ph type="title"/>
          </p:nvPr>
        </p:nvSpPr>
        <p:spPr/>
        <p:txBody>
          <a:bodyPr>
            <a:normAutofit/>
          </a:bodyPr>
          <a:lstStyle/>
          <a:p>
            <a:pPr algn="ctr"/>
            <a:r>
              <a:rPr lang="en-US" sz="2000" b="1" dirty="0">
                <a:effectLst/>
                <a:latin typeface="Times New Roman" panose="02020603050405020304" pitchFamily="18" charset="0"/>
                <a:ea typeface="Calibri" panose="020F0502020204030204" pitchFamily="34" charset="0"/>
                <a:cs typeface="Arial" panose="020B0604020202020204" pitchFamily="34" charset="0"/>
              </a:rPr>
              <a:t>GitHub Repository URL Slide</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CFD2A029-2FE9-4093-909B-559501B6CBE0}"/>
              </a:ext>
            </a:extLst>
          </p:cNvPr>
          <p:cNvSpPr>
            <a:spLocks noGrp="1"/>
          </p:cNvSpPr>
          <p:nvPr>
            <p:ph idx="1"/>
          </p:nvPr>
        </p:nvSpPr>
        <p:spPr/>
        <p:txBody>
          <a:bodyPr/>
          <a:lstStyle/>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Explore the comprehensive work I have accomplished during the IBM DS0720EN Data Science and Machine Learning Capstone Project. My GitHub repository includes all notebooks, Python files, and additional resources used throughout the project. </a:t>
            </a: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Please visit the following URL to access the repository and delve into the detailed work, methodologies, and findings:</a:t>
            </a:r>
            <a:r>
              <a:rPr lang="en-US" sz="1800" dirty="0">
                <a:latin typeface="Calibri" panose="020F0502020204030204" pitchFamily="34"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hlinkClick r:id="rId2"/>
              </a:rPr>
              <a:t>Github</a:t>
            </a:r>
            <a:r>
              <a:rPr lang="en-US" sz="1800" dirty="0">
                <a:effectLst/>
                <a:latin typeface="Times New Roman" panose="02020603050405020304" pitchFamily="18" charset="0"/>
                <a:ea typeface="Calibri" panose="020F0502020204030204" pitchFamily="34" charset="0"/>
                <a:hlinkClick r:id="rId2"/>
              </a:rPr>
              <a:t> URL</a:t>
            </a:r>
            <a:endParaRPr lang="en-US" dirty="0"/>
          </a:p>
        </p:txBody>
      </p:sp>
    </p:spTree>
    <p:extLst>
      <p:ext uri="{BB962C8B-B14F-4D97-AF65-F5344CB8AC3E}">
        <p14:creationId xmlns:p14="http://schemas.microsoft.com/office/powerpoint/2010/main" val="24959585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CEED9-40A5-449A-BF0B-F98BAF8DC2FE}"/>
              </a:ext>
            </a:extLst>
          </p:cNvPr>
          <p:cNvSpPr>
            <a:spLocks noGrp="1"/>
          </p:cNvSpPr>
          <p:nvPr>
            <p:ph type="title"/>
          </p:nvPr>
        </p:nvSpPr>
        <p:spPr/>
        <p:txBody>
          <a:bodyPr>
            <a:normAutofit/>
          </a:bodyPr>
          <a:lstStyle/>
          <a:p>
            <a:pPr algn="ctr"/>
            <a:r>
              <a:rPr lang="en-US" sz="2000" b="1" dirty="0">
                <a:effectLst/>
                <a:latin typeface="Times New Roman" panose="02020603050405020304" pitchFamily="18" charset="0"/>
                <a:ea typeface="Calibri" panose="020F0502020204030204" pitchFamily="34" charset="0"/>
                <a:cs typeface="Arial" panose="020B0604020202020204" pitchFamily="34" charset="0"/>
              </a:rPr>
              <a:t>Final Thoughts and Acknowledgements</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5918ECFF-2877-46CB-B40D-C3804CDB89ED}"/>
              </a:ext>
            </a:extLst>
          </p:cNvPr>
          <p:cNvSpPr>
            <a:spLocks noGrp="1"/>
          </p:cNvSpPr>
          <p:nvPr>
            <p:ph idx="1"/>
          </p:nvPr>
        </p:nvSpPr>
        <p:spPr>
          <a:xfrm>
            <a:off x="6598169" y="1690688"/>
            <a:ext cx="4606978" cy="2146768"/>
          </a:xfrm>
        </p:spPr>
        <p:txBody>
          <a:bodyPr>
            <a:normAutofit lnSpcReduction="10000"/>
          </a:bodyPr>
          <a:lstStyle/>
          <a:p>
            <a:pPr marL="0" marR="0" indent="0" algn="just">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This capstone project has been a transformative journey, blending theoretical knowledge with practical application. It has reinforced the significance of data science and machine learning in solving real-world problems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2800" dirty="0">
                <a:effectLst/>
                <a:latin typeface="Times New Roman" panose="02020603050405020304" pitchFamily="18" charset="0"/>
                <a:ea typeface="Calibri" panose="020F0502020204030204" pitchFamily="34" charset="0"/>
                <a:cs typeface="Arial" panose="020B0604020202020204" pitchFamily="34" charset="0"/>
              </a:rPr>
              <a:t> </a:t>
            </a:r>
            <a:endParaRPr lang="en-US" sz="2800" dirty="0">
              <a:effectLst/>
              <a:latin typeface="Calibri" panose="020F0502020204030204" pitchFamily="34" charset="0"/>
              <a:ea typeface="Calibri" panose="020F0502020204030204" pitchFamily="34" charset="0"/>
              <a:cs typeface="Arial" panose="020B0604020202020204" pitchFamily="34" charset="0"/>
            </a:endParaRPr>
          </a:p>
          <a:p>
            <a:pPr algn="just"/>
            <a:endParaRPr lang="en-US" dirty="0"/>
          </a:p>
        </p:txBody>
      </p:sp>
      <p:sp>
        <p:nvSpPr>
          <p:cNvPr id="4" name="Content Placeholder 2">
            <a:extLst>
              <a:ext uri="{FF2B5EF4-FFF2-40B4-BE49-F238E27FC236}">
                <a16:creationId xmlns:a16="http://schemas.microsoft.com/office/drawing/2014/main" id="{9BF254F6-A6F3-4696-9CEA-41889544C4D3}"/>
              </a:ext>
            </a:extLst>
          </p:cNvPr>
          <p:cNvSpPr txBox="1">
            <a:spLocks/>
          </p:cNvSpPr>
          <p:nvPr/>
        </p:nvSpPr>
        <p:spPr>
          <a:xfrm>
            <a:off x="986853" y="1690688"/>
            <a:ext cx="4606978"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0"/>
              </a:spcBef>
              <a:spcAft>
                <a:spcPts val="800"/>
              </a:spcAft>
              <a:buFont typeface="Arial" panose="020B0604020202020204" pitchFamily="34" charset="0"/>
              <a:buNone/>
            </a:pPr>
            <a:r>
              <a:rPr lang="en-US" sz="1600" dirty="0">
                <a:latin typeface="Times New Roman" panose="02020603050405020304" pitchFamily="18" charset="0"/>
                <a:ea typeface="Calibri" panose="020F0502020204030204" pitchFamily="34" charset="0"/>
                <a:cs typeface="Arial" panose="020B0604020202020204" pitchFamily="34" charset="0"/>
              </a:rPr>
              <a:t>I extend my sincere gratitude to the course instructors and the IBM team for their expert guidance and comprehensive curriculum.</a:t>
            </a:r>
          </a:p>
          <a:p>
            <a:pPr marL="0" indent="0">
              <a:lnSpc>
                <a:spcPct val="107000"/>
              </a:lnSpc>
              <a:spcBef>
                <a:spcPts val="0"/>
              </a:spcBef>
              <a:spcAft>
                <a:spcPts val="800"/>
              </a:spcAft>
              <a:buFont typeface="Arial" panose="020B0604020202020204" pitchFamily="34" charset="0"/>
              <a:buNone/>
            </a:pPr>
            <a:endParaRPr lang="en-US" sz="1600" dirty="0">
              <a:latin typeface="Times New Roman" panose="02020603050405020304" pitchFamily="18"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Font typeface="Arial" panose="020B0604020202020204" pitchFamily="34" charset="0"/>
              <a:buNone/>
            </a:pPr>
            <a:r>
              <a:rPr lang="en-US" sz="1600" dirty="0">
                <a:latin typeface="Times New Roman" panose="02020603050405020304" pitchFamily="18" charset="0"/>
                <a:ea typeface="Calibri" panose="020F0502020204030204" pitchFamily="34" charset="0"/>
                <a:cs typeface="Arial" panose="020B0604020202020204" pitchFamily="34" charset="0"/>
              </a:rPr>
              <a:t>Special thanks to fellow learners and the data science community for their insights and collaborative spirit.</a:t>
            </a:r>
            <a:endParaRPr lang="en-US" sz="1600" dirty="0">
              <a:latin typeface="Calibri" panose="020F0502020204030204" pitchFamily="34"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None/>
            </a:pPr>
            <a:endParaRPr lang="en-US" sz="1600" dirty="0">
              <a:latin typeface="Times New Roman" panose="02020603050405020304" pitchFamily="18"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None/>
            </a:pPr>
            <a:r>
              <a:rPr lang="en-US" sz="1600" dirty="0">
                <a:latin typeface="Times New Roman" panose="02020603050405020304" pitchFamily="18" charset="0"/>
                <a:ea typeface="Calibri" panose="020F0502020204030204" pitchFamily="34" charset="0"/>
                <a:cs typeface="Arial" panose="020B0604020202020204" pitchFamily="34" charset="0"/>
              </a:rPr>
              <a:t>Acknowledging the invaluable resources provided by the New York City Open Dataset and other open-source platforms that facilitated this project.</a:t>
            </a:r>
            <a:endParaRPr lang="en-US" sz="1600" dirty="0">
              <a:latin typeface="Calibri" panose="020F0502020204030204" pitchFamily="34"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None/>
            </a:pPr>
            <a:endParaRPr lang="en-US" sz="1600" dirty="0">
              <a:latin typeface="Times New Roman" panose="02020603050405020304" pitchFamily="18"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None/>
            </a:pPr>
            <a:r>
              <a:rPr lang="en-US" sz="1600" dirty="0">
                <a:latin typeface="Times New Roman" panose="02020603050405020304" pitchFamily="18" charset="0"/>
                <a:ea typeface="Calibri" panose="020F0502020204030204" pitchFamily="34" charset="0"/>
                <a:cs typeface="Arial" panose="020B0604020202020204" pitchFamily="34" charset="0"/>
              </a:rPr>
              <a:t>My appreciation goes to everyone who supported and inspired me throughout this learning journey."</a:t>
            </a:r>
            <a:endParaRPr lang="en-US" sz="1600" dirty="0">
              <a:latin typeface="Calibri" panose="020F0502020204030204" pitchFamily="34" charset="0"/>
              <a:ea typeface="Calibri" panose="020F0502020204030204" pitchFamily="34" charset="0"/>
              <a:cs typeface="Arial" panose="020B0604020202020204" pitchFamily="34" charset="0"/>
            </a:endParaRPr>
          </a:p>
          <a:p>
            <a:pPr marL="0" indent="0">
              <a:lnSpc>
                <a:spcPct val="107000"/>
              </a:lnSpc>
              <a:spcBef>
                <a:spcPts val="0"/>
              </a:spcBef>
              <a:spcAft>
                <a:spcPts val="800"/>
              </a:spcAft>
              <a:buNone/>
            </a:pPr>
            <a:r>
              <a:rPr lang="en-US" sz="1600" dirty="0">
                <a:latin typeface="Times New Roman" panose="02020603050405020304" pitchFamily="18" charset="0"/>
                <a:ea typeface="Calibri" panose="020F0502020204030204" pitchFamily="34" charset="0"/>
                <a:cs typeface="Arial" panose="020B0604020202020204" pitchFamily="34" charset="0"/>
              </a:rPr>
              <a:t> </a:t>
            </a:r>
            <a:endParaRPr lang="en-US" sz="1600" dirty="0">
              <a:latin typeface="Calibri" panose="020F0502020204030204" pitchFamily="34" charset="0"/>
              <a:ea typeface="Calibri" panose="020F0502020204030204" pitchFamily="34" charset="0"/>
              <a:cs typeface="Arial" panose="020B0604020202020204" pitchFamily="34" charset="0"/>
            </a:endParaRPr>
          </a:p>
          <a:p>
            <a:endParaRPr lang="en-US" sz="1600" dirty="0"/>
          </a:p>
        </p:txBody>
      </p:sp>
    </p:spTree>
    <p:extLst>
      <p:ext uri="{BB962C8B-B14F-4D97-AF65-F5344CB8AC3E}">
        <p14:creationId xmlns:p14="http://schemas.microsoft.com/office/powerpoint/2010/main" val="1722357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69908-8F22-4472-B522-32FBE6E54EC9}"/>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Analysis and Prediction of NYC 311 Service Requests</a:t>
            </a:r>
            <a:endParaRPr lang="en-US" sz="2000" dirty="0"/>
          </a:p>
        </p:txBody>
      </p:sp>
      <p:sp>
        <p:nvSpPr>
          <p:cNvPr id="3" name="Content Placeholder 2">
            <a:extLst>
              <a:ext uri="{FF2B5EF4-FFF2-40B4-BE49-F238E27FC236}">
                <a16:creationId xmlns:a16="http://schemas.microsoft.com/office/drawing/2014/main" id="{AF87D621-0C8F-449D-9841-FE6F56678F8A}"/>
              </a:ext>
            </a:extLst>
          </p:cNvPr>
          <p:cNvSpPr>
            <a:spLocks noGrp="1"/>
          </p:cNvSpPr>
          <p:nvPr>
            <p:ph idx="1"/>
          </p:nvPr>
        </p:nvSpPr>
        <p:spPr>
          <a:xfrm>
            <a:off x="838201" y="1825625"/>
            <a:ext cx="5562600" cy="4351338"/>
          </a:xfrm>
        </p:spPr>
        <p:txBody>
          <a:bodyPr>
            <a:normAutofit/>
          </a:bodyPr>
          <a:lstStyle/>
          <a:p>
            <a:pPr marL="0" marR="0" indent="0" algn="ctr">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Significance in Data Science</a:t>
            </a:r>
          </a:p>
          <a:p>
            <a:pPr marL="0" marR="0" indent="0" algn="ctr">
              <a:lnSpc>
                <a:spcPct val="107000"/>
              </a:lnSpc>
              <a:spcBef>
                <a:spcPts val="0"/>
              </a:spcBef>
              <a:spcAft>
                <a:spcPts val="800"/>
              </a:spcAft>
              <a:buNone/>
            </a:pP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This project underscores the potential of data science in municipal administration and public service improvement. By analyzing historical data and applying machine learning techniques, the project provides a blueprint for predictive and preventative approaches to urban management. This not only optimizes resource deployment but also enhances the quality of life for city residents. The methodologies and insights from this project can be adapted to similar urban settings worldwide, demonstrating the universal applicability and impact of data science in solving real-world problems.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US" dirty="0"/>
          </a:p>
        </p:txBody>
      </p:sp>
      <p:pic>
        <p:nvPicPr>
          <p:cNvPr id="5" name="Picture 4">
            <a:extLst>
              <a:ext uri="{FF2B5EF4-FFF2-40B4-BE49-F238E27FC236}">
                <a16:creationId xmlns:a16="http://schemas.microsoft.com/office/drawing/2014/main" id="{55BFC4D9-0A44-4AC1-AA96-290FE9B809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4285" y="2008448"/>
            <a:ext cx="4168515" cy="4168515"/>
          </a:xfrm>
          <a:prstGeom prst="rect">
            <a:avLst/>
          </a:prstGeom>
        </p:spPr>
      </p:pic>
    </p:spTree>
    <p:extLst>
      <p:ext uri="{BB962C8B-B14F-4D97-AF65-F5344CB8AC3E}">
        <p14:creationId xmlns:p14="http://schemas.microsoft.com/office/powerpoint/2010/main" val="4285539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F27D-DC0B-41C0-9FFD-7E9B72523BE1}"/>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Analysis and Prediction of NYC 311 Service Requests</a:t>
            </a:r>
            <a:endParaRPr lang="en-US" sz="2000" dirty="0"/>
          </a:p>
        </p:txBody>
      </p:sp>
      <p:sp>
        <p:nvSpPr>
          <p:cNvPr id="3" name="Content Placeholder 2">
            <a:extLst>
              <a:ext uri="{FF2B5EF4-FFF2-40B4-BE49-F238E27FC236}">
                <a16:creationId xmlns:a16="http://schemas.microsoft.com/office/drawing/2014/main" id="{7753EC09-F93B-43DA-8B51-93D45B00B3E8}"/>
              </a:ext>
            </a:extLst>
          </p:cNvPr>
          <p:cNvSpPr>
            <a:spLocks noGrp="1"/>
          </p:cNvSpPr>
          <p:nvPr>
            <p:ph idx="1"/>
          </p:nvPr>
        </p:nvSpPr>
        <p:spPr/>
        <p:txBody>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Methodologies Employed:</a:t>
            </a: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Exploratory Data Analysis (EDA) using Python to understand the dataset's characteristics and underlying patterns.</a:t>
            </a:r>
          </a:p>
          <a:p>
            <a:pPr marL="0" marR="0">
              <a:lnSpc>
                <a:spcPct val="107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Predictive Modeling to anticipate future service requests and identify high-risk areas using machine learning algorithms.</a:t>
            </a:r>
          </a:p>
          <a:p>
            <a:pPr>
              <a:lnSpc>
                <a:spcPct val="107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Data Visualization with tools like Folium for geographical insights and understanding spatial distribution of complaints.</a:t>
            </a:r>
          </a:p>
          <a:p>
            <a:pPr marL="0" marR="0">
              <a:lnSpc>
                <a:spcPct val="107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Interactive Dashboards using Python (Dash and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Plotly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for real-time data analysis and interactive reporting.</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7831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415C6-2721-4900-BE7E-A2FAC8E095C2}"/>
              </a:ext>
            </a:extLst>
          </p:cNvPr>
          <p:cNvSpPr>
            <a:spLocks noGrp="1"/>
          </p:cNvSpPr>
          <p:nvPr>
            <p:ph type="title"/>
          </p:nvPr>
        </p:nvSpPr>
        <p:spPr/>
        <p:txBody>
          <a:bodyPr>
            <a:normAutofit/>
          </a:bodyPr>
          <a:lstStyle/>
          <a:p>
            <a:pPr algn="ctr"/>
            <a:r>
              <a:rPr lang="en-US" sz="2000" b="1" dirty="0">
                <a:effectLst/>
                <a:latin typeface="Times New Roman" panose="02020603050405020304" pitchFamily="18" charset="0"/>
                <a:ea typeface="Calibri" panose="020F0502020204030204" pitchFamily="34" charset="0"/>
                <a:cs typeface="Arial" panose="020B0604020202020204" pitchFamily="34" charset="0"/>
              </a:rPr>
              <a:t>Introduction</a:t>
            </a:r>
            <a:br>
              <a:rPr lang="en-US" sz="2000" dirty="0">
                <a:effectLst/>
                <a:latin typeface="Calibri" panose="020F0502020204030204" pitchFamily="34" charset="0"/>
                <a:ea typeface="Calibri" panose="020F0502020204030204" pitchFamily="34" charset="0"/>
                <a:cs typeface="Arial" panose="020B0604020202020204" pitchFamily="34" charset="0"/>
              </a:rPr>
            </a:br>
            <a:r>
              <a:rPr lang="en-US" sz="2000" dirty="0">
                <a:effectLst/>
                <a:latin typeface="Times New Roman" panose="02020603050405020304" pitchFamily="18" charset="0"/>
                <a:ea typeface="Calibri" panose="020F0502020204030204" pitchFamily="34" charset="0"/>
                <a:cs typeface="Arial" panose="020B0604020202020204" pitchFamily="34" charset="0"/>
              </a:rPr>
              <a:t>Tackling Real-World Data Challenges in NYC</a:t>
            </a:r>
            <a:br>
              <a:rPr lang="en-US" sz="2000" dirty="0">
                <a:effectLst/>
                <a:latin typeface="Calibri" panose="020F0502020204030204" pitchFamily="34" charset="0"/>
                <a:ea typeface="Calibri" panose="020F0502020204030204" pitchFamily="34" charset="0"/>
                <a:cs typeface="Arial" panose="020B0604020202020204" pitchFamily="34" charset="0"/>
              </a:rPr>
            </a:br>
            <a:endParaRPr lang="en-US" sz="2000" dirty="0"/>
          </a:p>
        </p:txBody>
      </p:sp>
      <p:sp>
        <p:nvSpPr>
          <p:cNvPr id="3" name="Content Placeholder 2">
            <a:extLst>
              <a:ext uri="{FF2B5EF4-FFF2-40B4-BE49-F238E27FC236}">
                <a16:creationId xmlns:a16="http://schemas.microsoft.com/office/drawing/2014/main" id="{38907F23-412E-409B-915A-767E2930116B}"/>
              </a:ext>
            </a:extLst>
          </p:cNvPr>
          <p:cNvSpPr>
            <a:spLocks noGrp="1"/>
          </p:cNvSpPr>
          <p:nvPr>
            <p:ph idx="1"/>
          </p:nvPr>
        </p:nvSpPr>
        <p:spPr>
          <a:xfrm>
            <a:off x="1006839" y="2141537"/>
            <a:ext cx="3853721" cy="4351338"/>
          </a:xfrm>
        </p:spPr>
        <p:txBody>
          <a:bodyPr>
            <a:norm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Project Context</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This capstone project, a culminating effort of the IBM DS0720EN course, presents an opportunity to apply data science and machine learning skills to real-world scenarios. It emphasizes the application of these skills in solving practical problems, mirroring challenges faced in professional environments.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endParaRPr lang="en-US" dirty="0"/>
          </a:p>
        </p:txBody>
      </p:sp>
      <p:sp>
        <p:nvSpPr>
          <p:cNvPr id="4" name="Content Placeholder 2">
            <a:extLst>
              <a:ext uri="{FF2B5EF4-FFF2-40B4-BE49-F238E27FC236}">
                <a16:creationId xmlns:a16="http://schemas.microsoft.com/office/drawing/2014/main" id="{A2181E51-8143-4962-AD09-11C6BCCE277A}"/>
              </a:ext>
            </a:extLst>
          </p:cNvPr>
          <p:cNvSpPr txBox="1">
            <a:spLocks/>
          </p:cNvSpPr>
          <p:nvPr/>
        </p:nvSpPr>
        <p:spPr>
          <a:xfrm>
            <a:off x="6096000" y="2141537"/>
            <a:ext cx="445457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7000"/>
              </a:lnSpc>
              <a:spcBef>
                <a:spcPts val="0"/>
              </a:spcBef>
              <a:spcAft>
                <a:spcPts val="800"/>
              </a:spcAft>
              <a:buNone/>
            </a:pPr>
            <a:r>
              <a:rPr lang="en-US" sz="1800" b="1" dirty="0">
                <a:latin typeface="Times New Roman" panose="02020603050405020304" pitchFamily="18" charset="0"/>
                <a:ea typeface="Calibri" panose="020F0502020204030204" pitchFamily="34" charset="0"/>
                <a:cs typeface="Arial" panose="020B0604020202020204" pitchFamily="34" charset="0"/>
              </a:rPr>
              <a:t>Focus Area</a:t>
            </a:r>
            <a:endParaRPr lang="en-US" sz="1800" b="1" dirty="0">
              <a:latin typeface="Calibri" panose="020F0502020204030204" pitchFamily="34" charset="0"/>
              <a:ea typeface="Calibri" panose="020F0502020204030204" pitchFamily="34" charset="0"/>
              <a:cs typeface="Arial" panose="020B0604020202020204" pitchFamily="34" charset="0"/>
            </a:endParaRPr>
          </a:p>
          <a:p>
            <a:pPr marL="0" indent="0" algn="just">
              <a:lnSpc>
                <a:spcPct val="107000"/>
              </a:lnSpc>
              <a:spcBef>
                <a:spcPts val="0"/>
              </a:spcBef>
              <a:spcAft>
                <a:spcPts val="800"/>
              </a:spcAft>
              <a:buNone/>
            </a:pPr>
            <a:r>
              <a:rPr lang="en-US" sz="1800" dirty="0">
                <a:latin typeface="Times New Roman" panose="02020603050405020304" pitchFamily="18" charset="0"/>
                <a:ea typeface="Calibri" panose="020F0502020204030204" pitchFamily="34" charset="0"/>
                <a:cs typeface="Arial" panose="020B0604020202020204" pitchFamily="34" charset="0"/>
              </a:rPr>
              <a:t>The project centers on New York City's 311 system, a platform for residents to report non-emergency issues. The increasing volume of complaints, especially those addressed to the Department of Housing Preservation and Development, forms the basis of our data analysis.</a:t>
            </a:r>
            <a:endParaRPr lang="en-US" sz="1800" dirty="0">
              <a:latin typeface="Calibri" panose="020F0502020204030204" pitchFamily="34" charset="0"/>
              <a:ea typeface="Calibri" panose="020F0502020204030204" pitchFamily="34" charset="0"/>
              <a:cs typeface="Arial" panose="020B0604020202020204" pitchFamily="34" charset="0"/>
            </a:endParaRPr>
          </a:p>
          <a:p>
            <a:pPr algn="just"/>
            <a:endParaRPr lang="en-US" dirty="0"/>
          </a:p>
        </p:txBody>
      </p:sp>
    </p:spTree>
    <p:extLst>
      <p:ext uri="{BB962C8B-B14F-4D97-AF65-F5344CB8AC3E}">
        <p14:creationId xmlns:p14="http://schemas.microsoft.com/office/powerpoint/2010/main" val="1567342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CB6F0-F2C6-4AD4-BF3A-DB2E55E07279}"/>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Tackling Real-World Data Challenges in NYC</a:t>
            </a:r>
            <a:endParaRPr lang="en-US" sz="2000" dirty="0"/>
          </a:p>
        </p:txBody>
      </p:sp>
      <p:sp>
        <p:nvSpPr>
          <p:cNvPr id="3" name="Content Placeholder 2">
            <a:extLst>
              <a:ext uri="{FF2B5EF4-FFF2-40B4-BE49-F238E27FC236}">
                <a16:creationId xmlns:a16="http://schemas.microsoft.com/office/drawing/2014/main" id="{00DAF75A-2941-4DF8-86F1-783B97B698AD}"/>
              </a:ext>
            </a:extLst>
          </p:cNvPr>
          <p:cNvSpPr>
            <a:spLocks noGrp="1"/>
          </p:cNvSpPr>
          <p:nvPr>
            <p:ph idx="1"/>
          </p:nvPr>
        </p:nvSpPr>
        <p:spPr>
          <a:xfrm>
            <a:off x="838200" y="1825625"/>
            <a:ext cx="6477000" cy="4351338"/>
          </a:xfrm>
        </p:spPr>
        <p:txBody>
          <a:bodyPr>
            <a:normAutofit/>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Objective:</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latin typeface="Times New Roman" panose="02020603050405020304" pitchFamily="18" charset="0"/>
                <a:ea typeface="Calibri" panose="020F0502020204030204" pitchFamily="34" charset="0"/>
                <a:cs typeface="Arial" panose="020B0604020202020204" pitchFamily="34" charset="0"/>
              </a:rPr>
              <a:t>The</a:t>
            </a:r>
            <a:r>
              <a:rPr lang="en-US" sz="1800" dirty="0">
                <a:effectLst/>
                <a:latin typeface="Times New Roman" panose="02020603050405020304" pitchFamily="18" charset="0"/>
                <a:ea typeface="Calibri" panose="020F0502020204030204" pitchFamily="34" charset="0"/>
                <a:cs typeface="Arial" panose="020B0604020202020204" pitchFamily="34" charset="0"/>
              </a:rPr>
              <a:t> goal is to delve into the NYC Open Dataset, analyze the patterns in 311 complaints, and devise strategies to assist the Department in effectively managing these issues. This involves using a range of techniques learned throughout the course, including data ingestion, exploration, visualization, feature engineering, probabilistic modeling, and model validation.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Real-World Impact:</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By engaging with actual data from the 311 system, this project offers a tangible demonstration of how data science can be employed to improve urban governance and public service delivery. The insights and solutions developed here aim to make a meaningful impact in the realm of city administration.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endParaRPr lang="en-US" dirty="0"/>
          </a:p>
        </p:txBody>
      </p:sp>
      <p:sp>
        <p:nvSpPr>
          <p:cNvPr id="4" name="Content Placeholder 2">
            <a:extLst>
              <a:ext uri="{FF2B5EF4-FFF2-40B4-BE49-F238E27FC236}">
                <a16:creationId xmlns:a16="http://schemas.microsoft.com/office/drawing/2014/main" id="{5CE29E76-1FBC-4C24-A115-0B7018BCEC73}"/>
              </a:ext>
            </a:extLst>
          </p:cNvPr>
          <p:cNvSpPr txBox="1">
            <a:spLocks/>
          </p:cNvSpPr>
          <p:nvPr/>
        </p:nvSpPr>
        <p:spPr>
          <a:xfrm>
            <a:off x="7914806" y="2153352"/>
            <a:ext cx="3000532"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Skills and Tools Applied:</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The project showcases the application of Python programming, data science methodologies, and machine learning techniques to a real-life data set, demonstrating job readiness and proficiency in the field of data science.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04760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86D4C-1608-460D-B08B-CB61501B47BB}"/>
              </a:ext>
            </a:extLst>
          </p:cNvPr>
          <p:cNvSpPr>
            <a:spLocks noGrp="1"/>
          </p:cNvSpPr>
          <p:nvPr>
            <p:ph type="title"/>
          </p:nvPr>
        </p:nvSpPr>
        <p:spPr/>
        <p:txBody>
          <a:bodyPr>
            <a:normAutofit/>
          </a:bodyPr>
          <a:lstStyle/>
          <a:p>
            <a:pPr marL="0" marR="0" algn="ctr">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Arial" panose="020B0604020202020204" pitchFamily="34" charset="0"/>
              </a:rPr>
              <a:t>Data Collection and Data Wrangling Methodology</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dirty="0">
                <a:effectLst/>
                <a:latin typeface="Times New Roman" panose="02020603050405020304" pitchFamily="18" charset="0"/>
                <a:ea typeface="Calibri" panose="020F0502020204030204" pitchFamily="34" charset="0"/>
                <a:cs typeface="Arial" panose="020B0604020202020204" pitchFamily="34" charset="0"/>
              </a:rPr>
              <a:t>Methodical Approach to Data Management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EE6A606-E1E0-4472-B888-DA93761EED01}"/>
              </a:ext>
            </a:extLst>
          </p:cNvPr>
          <p:cNvSpPr>
            <a:spLocks noGrp="1"/>
          </p:cNvSpPr>
          <p:nvPr>
            <p:ph idx="1"/>
          </p:nvPr>
        </p:nvSpPr>
        <p:spPr>
          <a:xfrm>
            <a:off x="838200" y="1825625"/>
            <a:ext cx="4168515" cy="4351338"/>
          </a:xfrm>
        </p:spPr>
        <p:txBody>
          <a:body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Data Collection:</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Web Scraping and APIs: Utilized Python notebooks for collecting data. This involved web scraping techniques and leveraging APIs to gather relevant data for the project. The datasets primarily focused on New York City's 311 service request information</a:t>
            </a:r>
            <a:r>
              <a:rPr lang="en-US" sz="1800" dirty="0">
                <a:effectLst/>
                <a:latin typeface="Times New Roman" panose="02020603050405020304" pitchFamily="18" charset="0"/>
                <a:ea typeface="MS Gothic" panose="020B0609070205080204" pitchFamily="49" charset="-128"/>
                <a:cs typeface="Arial" panose="020B0604020202020204" pitchFamily="34" charset="0"/>
              </a:rPr>
              <a:t>.</a:t>
            </a:r>
          </a:p>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Public Datasets: Employed the New York City Open Dataset, which provided extensive data on non-emergency complaints and requests logged by citizens.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endParaRPr lang="en-US" dirty="0"/>
          </a:p>
        </p:txBody>
      </p:sp>
      <p:sp>
        <p:nvSpPr>
          <p:cNvPr id="4" name="Content Placeholder 2">
            <a:extLst>
              <a:ext uri="{FF2B5EF4-FFF2-40B4-BE49-F238E27FC236}">
                <a16:creationId xmlns:a16="http://schemas.microsoft.com/office/drawing/2014/main" id="{458BEC8B-CBB9-443A-9B67-88764B151377}"/>
              </a:ext>
            </a:extLst>
          </p:cNvPr>
          <p:cNvSpPr txBox="1">
            <a:spLocks/>
          </p:cNvSpPr>
          <p:nvPr/>
        </p:nvSpPr>
        <p:spPr>
          <a:xfrm>
            <a:off x="5736236" y="1825625"/>
            <a:ext cx="5617564" cy="435133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gn="just">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Data Wrangling:</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Cleaning and Preprocessing: The collected data underwent thorough cleaning and preprocessing to ensure its usability. This included handling missing values, correcting inconsistencies, and formatting the data for analysis.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QL for Data Exploration: Leveraged SQL for exploratory data analysis, which involved querying the database to understand the data structure and relationships. This step was crucial in preparing the data for further analysis.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just"/>
            <a:r>
              <a:rPr lang="en-US" sz="1800" dirty="0">
                <a:effectLst/>
                <a:latin typeface="Times New Roman" panose="02020603050405020304" pitchFamily="18" charset="0"/>
                <a:ea typeface="Calibri" panose="020F0502020204030204" pitchFamily="34" charset="0"/>
              </a:rPr>
              <a:t>Visualization for Data Understanding: Utilized visualization tools in Python to get a better understanding of the data. This step was crucial in identifying patterns and anomalies in the data, which informed subsequent analyses</a:t>
            </a:r>
            <a:endParaRPr lang="en-US" dirty="0"/>
          </a:p>
        </p:txBody>
      </p:sp>
    </p:spTree>
    <p:extLst>
      <p:ext uri="{BB962C8B-B14F-4D97-AF65-F5344CB8AC3E}">
        <p14:creationId xmlns:p14="http://schemas.microsoft.com/office/powerpoint/2010/main" val="1138640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1E6735-F97E-408A-9DEA-E0C3FEC6E5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5779" y="1423831"/>
            <a:ext cx="4753131" cy="4753131"/>
          </a:xfrm>
          <a:prstGeom prst="rect">
            <a:avLst/>
          </a:prstGeom>
        </p:spPr>
      </p:pic>
      <p:sp>
        <p:nvSpPr>
          <p:cNvPr id="2" name="Title 1">
            <a:extLst>
              <a:ext uri="{FF2B5EF4-FFF2-40B4-BE49-F238E27FC236}">
                <a16:creationId xmlns:a16="http://schemas.microsoft.com/office/drawing/2014/main" id="{29A2C2A2-4B6F-419B-82EB-43F54B6248AA}"/>
              </a:ext>
            </a:extLst>
          </p:cNvPr>
          <p:cNvSpPr>
            <a:spLocks noGrp="1"/>
          </p:cNvSpPr>
          <p:nvPr>
            <p:ph type="title"/>
          </p:nvPr>
        </p:nvSpPr>
        <p:spPr/>
        <p:txBody>
          <a:bodyPr>
            <a:normAutofit/>
          </a:bodyPr>
          <a:lstStyle/>
          <a:p>
            <a:pPr algn="ctr"/>
            <a:r>
              <a:rPr lang="en-US" sz="2000" dirty="0">
                <a:effectLst/>
                <a:latin typeface="Times New Roman" panose="02020603050405020304" pitchFamily="18" charset="0"/>
                <a:ea typeface="Calibri" panose="020F0502020204030204" pitchFamily="34" charset="0"/>
                <a:cs typeface="Arial" panose="020B0604020202020204" pitchFamily="34" charset="0"/>
              </a:rPr>
              <a:t>Methodical Approach to Data Management</a:t>
            </a:r>
            <a:endParaRPr lang="en-US" sz="2000" dirty="0"/>
          </a:p>
        </p:txBody>
      </p:sp>
      <p:sp>
        <p:nvSpPr>
          <p:cNvPr id="3" name="Content Placeholder 2">
            <a:extLst>
              <a:ext uri="{FF2B5EF4-FFF2-40B4-BE49-F238E27FC236}">
                <a16:creationId xmlns:a16="http://schemas.microsoft.com/office/drawing/2014/main" id="{5A478B5E-90C6-4238-B134-C5AF96FC016F}"/>
              </a:ext>
            </a:extLst>
          </p:cNvPr>
          <p:cNvSpPr>
            <a:spLocks noGrp="1"/>
          </p:cNvSpPr>
          <p:nvPr>
            <p:ph idx="1"/>
          </p:nvPr>
        </p:nvSpPr>
        <p:spPr>
          <a:xfrm>
            <a:off x="838198" y="2367249"/>
            <a:ext cx="6192187" cy="2866296"/>
          </a:xfrm>
        </p:spPr>
        <p:txBody>
          <a:bodyPr>
            <a:normAutofit/>
          </a:bodyPr>
          <a:lstStyle/>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cs typeface="Arial" panose="020B0604020202020204" pitchFamily="34" charset="0"/>
              </a:rPr>
              <a:t>Tools and Technologies Used:</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Python (for web scraping, data cleaning, and preprocessing).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SQL (for data querying and initial exploration).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Data visualization libraries in Python (for preliminary data analysis).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p>
          <a:p>
            <a:endParaRPr lang="en-US" sz="1700" dirty="0"/>
          </a:p>
        </p:txBody>
      </p:sp>
    </p:spTree>
    <p:extLst>
      <p:ext uri="{BB962C8B-B14F-4D97-AF65-F5344CB8AC3E}">
        <p14:creationId xmlns:p14="http://schemas.microsoft.com/office/powerpoint/2010/main" val="30623186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TotalTime>
  <Words>3504</Words>
  <Application>Microsoft Office PowerPoint</Application>
  <PresentationFormat>Widescreen</PresentationFormat>
  <Paragraphs>232</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Times New Roman</vt:lpstr>
      <vt:lpstr>Office Theme</vt:lpstr>
      <vt:lpstr> IBM DS0720EN Data Science and Machine Learning Capstone Project   Ghasem Dolatkhah  Email, Linkedin  28 November 2023 </vt:lpstr>
      <vt:lpstr>Executive Summary Analysis and Prediction of NYC 311 Service Requests</vt:lpstr>
      <vt:lpstr>Analysis and Prediction of NYC 311 Service Requests</vt:lpstr>
      <vt:lpstr>Analysis and Prediction of NYC 311 Service Requests</vt:lpstr>
      <vt:lpstr>Analysis and Prediction of NYC 311 Service Requests</vt:lpstr>
      <vt:lpstr>Introduction Tackling Real-World Data Challenges in NYC </vt:lpstr>
      <vt:lpstr>Tackling Real-World Data Challenges in NYC</vt:lpstr>
      <vt:lpstr>Data Collection and Data Wrangling Methodology Methodical Approach to Data Management</vt:lpstr>
      <vt:lpstr>Methodical Approach to Data Management</vt:lpstr>
      <vt:lpstr>EDA and Interactive Visual Analytics Methodology Insightful Exploration through Data Analysis </vt:lpstr>
      <vt:lpstr>Insightful Exploration through Data Analysis</vt:lpstr>
      <vt:lpstr>Predictive Analysis Methodology Advanced Predictive Modeling in Data Science </vt:lpstr>
      <vt:lpstr>Advanced Predictive Modeling in Data Science</vt:lpstr>
      <vt:lpstr>EDA with Visualization Results Unveiling Data Insights Through Visualization </vt:lpstr>
      <vt:lpstr>EDA with Visualization Results Unveiling Data Insights Through Visualization </vt:lpstr>
      <vt:lpstr>Unveiling Data Insights Through Visualization</vt:lpstr>
      <vt:lpstr>Unveiling Data Insights Through Visualization</vt:lpstr>
      <vt:lpstr>EDA with SQL Results Data Discovery through SQL Analysis </vt:lpstr>
      <vt:lpstr>Data Discovery through SQL Analysis</vt:lpstr>
      <vt:lpstr>Interactive Map with Folium Results Geospatial Insights with Interactive Mapping </vt:lpstr>
      <vt:lpstr>Geospatial Insights with Interactive Mapping</vt:lpstr>
      <vt:lpstr>Plotly Dash Dashboard Results Interactive Data Visualization with Plotly Dash </vt:lpstr>
      <vt:lpstr>Interactive Data Visualization with Plotly Dash </vt:lpstr>
      <vt:lpstr>Predictive Analysis (Classification) Results Outcomes of Predictive Analysis in Falcon 9 First Stage Landing Prediction </vt:lpstr>
      <vt:lpstr> Outcomes of Predictive Analysis in Falcon 9 First Stage Landing Prediction</vt:lpstr>
      <vt:lpstr> Outcomes of Predictive Analysis in Falcon 9 First Stage Landing Prediction</vt:lpstr>
      <vt:lpstr>Conclusion </vt:lpstr>
      <vt:lpstr>Conclusion</vt:lpstr>
      <vt:lpstr>Creative Enhancements Innovative Approaches in Data Science and Machine Learning</vt:lpstr>
      <vt:lpstr>Innovative Approaches in Data Science and Machine Learning</vt:lpstr>
      <vt:lpstr>GitHub Repository URL Slide </vt:lpstr>
      <vt:lpstr>Final Thoughts and Acknowledgements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IBM DS0720EN Data Science and Machine Learning Capstone Project   Ghasem Dolatkhah  Email, Linkedin  28 November 2023 </dc:title>
  <dc:creator>gh irani33</dc:creator>
  <cp:lastModifiedBy>gh irani33</cp:lastModifiedBy>
  <cp:revision>20</cp:revision>
  <dcterms:created xsi:type="dcterms:W3CDTF">2023-11-28T14:06:19Z</dcterms:created>
  <dcterms:modified xsi:type="dcterms:W3CDTF">2023-11-28T19:19:27Z</dcterms:modified>
</cp:coreProperties>
</file>

<file path=docProps/thumbnail.jpeg>
</file>